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71" r:id="rId2"/>
    <p:sldId id="313" r:id="rId3"/>
    <p:sldId id="272" r:id="rId4"/>
    <p:sldId id="308" r:id="rId5"/>
    <p:sldId id="300" r:id="rId6"/>
    <p:sldId id="287" r:id="rId7"/>
    <p:sldId id="288" r:id="rId8"/>
    <p:sldId id="276" r:id="rId9"/>
    <p:sldId id="277" r:id="rId10"/>
    <p:sldId id="278" r:id="rId11"/>
    <p:sldId id="296" r:id="rId12"/>
    <p:sldId id="295" r:id="rId13"/>
    <p:sldId id="286" r:id="rId14"/>
    <p:sldId id="297" r:id="rId15"/>
    <p:sldId id="309" r:id="rId16"/>
    <p:sldId id="310" r:id="rId17"/>
    <p:sldId id="283" r:id="rId18"/>
    <p:sldId id="312" r:id="rId19"/>
    <p:sldId id="317" r:id="rId20"/>
    <p:sldId id="318" r:id="rId21"/>
    <p:sldId id="305" r:id="rId22"/>
    <p:sldId id="314" r:id="rId23"/>
    <p:sldId id="315" r:id="rId24"/>
    <p:sldId id="31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vinash Vaidheeswaran" initials="AV" lastIdx="5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8725"/>
    <a:srgbClr val="000000"/>
    <a:srgbClr val="FFFFFF"/>
    <a:srgbClr val="98C93D"/>
    <a:srgbClr val="373838"/>
    <a:srgbClr val="93C33B"/>
    <a:srgbClr val="79A32D"/>
    <a:srgbClr val="6488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14" autoAdjust="0"/>
    <p:restoredTop sz="94617" autoAdjust="0"/>
  </p:normalViewPr>
  <p:slideViewPr>
    <p:cSldViewPr snapToGrid="0">
      <p:cViewPr varScale="1">
        <p:scale>
          <a:sx n="68" d="100"/>
          <a:sy n="68" d="100"/>
        </p:scale>
        <p:origin x="1188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-3090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4CA9B8-74BC-42CC-8AD2-E73F5E847AA6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3F5EF-7B2D-436D-B831-F48ECB832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8901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4B399-717A-AC46-AD92-D9E6FEFE3E4F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5D8ABA-1E2E-AD4B-9E3A-AF9491874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424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D8ABA-1E2E-AD4B-9E3A-AF94918744F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05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D8ABA-1E2E-AD4B-9E3A-AF94918744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8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D8ABA-1E2E-AD4B-9E3A-AF94918744F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707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D8ABA-1E2E-AD4B-9E3A-AF94918744F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8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D8ABA-1E2E-AD4B-9E3A-AF94918744F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83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D8ABA-1E2E-AD4B-9E3A-AF94918744F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81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D8ABA-1E2E-AD4B-9E3A-AF94918744F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45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Geometry for 3-D printing will be used for simulations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D8ABA-1E2E-AD4B-9E3A-AF94918744F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488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fricabriefing.org/wp-content/uploads/2015/06/powerline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" t="32856" r="36" b="18203"/>
          <a:stretch/>
        </p:blipFill>
        <p:spPr bwMode="auto">
          <a:xfrm>
            <a:off x="0" y="2293258"/>
            <a:ext cx="9144000" cy="4601028"/>
          </a:xfrm>
          <a:prstGeom prst="rect">
            <a:avLst/>
          </a:prstGeom>
          <a:noFill/>
          <a:effectLst>
            <a:innerShdw blurRad="1270000" dist="50800" dir="5400000">
              <a:prstClr val="black">
                <a:alpha val="98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760" y="6319730"/>
            <a:ext cx="1426834" cy="3473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Title 1"/>
          <p:cNvSpPr>
            <a:spLocks noGrp="1"/>
          </p:cNvSpPr>
          <p:nvPr>
            <p:ph type="ctrTitle" hasCustomPrompt="1"/>
          </p:nvPr>
        </p:nvSpPr>
        <p:spPr>
          <a:xfrm>
            <a:off x="202971" y="285430"/>
            <a:ext cx="6774772" cy="919232"/>
          </a:xfrm>
        </p:spPr>
        <p:txBody>
          <a:bodyPr anchor="b"/>
          <a:lstStyle>
            <a:lvl1pPr algn="l">
              <a:defRPr sz="45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Cover Title</a:t>
            </a:r>
          </a:p>
        </p:txBody>
      </p:sp>
      <p:sp>
        <p:nvSpPr>
          <p:cNvPr id="3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2971" y="1208302"/>
            <a:ext cx="6774772" cy="37351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98C93D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Master Cover Subtitle</a:t>
            </a: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575" y="284250"/>
            <a:ext cx="1745019" cy="694277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0" y="2239990"/>
            <a:ext cx="9144000" cy="0"/>
          </a:xfrm>
          <a:prstGeom prst="line">
            <a:avLst/>
          </a:prstGeom>
          <a:ln w="31750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Subtitle 2"/>
          <p:cNvSpPr txBox="1">
            <a:spLocks/>
          </p:cNvSpPr>
          <p:nvPr userDrawn="1"/>
        </p:nvSpPr>
        <p:spPr>
          <a:xfrm>
            <a:off x="202971" y="6319730"/>
            <a:ext cx="3652052" cy="41127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rgbClr val="98C93D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350" b="1" i="0" baseline="0" dirty="0">
                <a:solidFill>
                  <a:schemeClr val="bg1"/>
                </a:solidFill>
                <a:latin typeface="Garamond" panose="02020404030301010803" pitchFamily="18" charset="0"/>
              </a:rPr>
              <a:t>Solutions for Today </a:t>
            </a:r>
            <a:r>
              <a:rPr lang="en-US" sz="1350" b="1" i="0" kern="1200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+mn-ea"/>
                <a:cs typeface="+mn-cs"/>
              </a:rPr>
              <a:t>| </a:t>
            </a:r>
            <a:r>
              <a:rPr lang="en-US" sz="1350" b="1" i="0" baseline="0" dirty="0">
                <a:solidFill>
                  <a:schemeClr val="bg1"/>
                </a:solidFill>
                <a:latin typeface="Garamond" panose="02020404030301010803" pitchFamily="18" charset="0"/>
              </a:rPr>
              <a:t>Options for Tomorrow</a:t>
            </a:r>
          </a:p>
        </p:txBody>
      </p:sp>
    </p:spTree>
    <p:extLst>
      <p:ext uri="{BB962C8B-B14F-4D97-AF65-F5344CB8AC3E}">
        <p14:creationId xmlns:p14="http://schemas.microsoft.com/office/powerpoint/2010/main" val="530092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zastavki.com/pictures/2560x1600/2009/Nature_Forest_The_road_through_the_national_park_017408_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67" b="13833"/>
          <a:stretch/>
        </p:blipFill>
        <p:spPr bwMode="auto">
          <a:xfrm>
            <a:off x="0" y="2293258"/>
            <a:ext cx="9144000" cy="4601028"/>
          </a:xfrm>
          <a:prstGeom prst="rect">
            <a:avLst/>
          </a:prstGeom>
          <a:noFill/>
          <a:effectLst>
            <a:innerShdw blurRad="12700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351" y="6319730"/>
            <a:ext cx="1371243" cy="3337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Title 1"/>
          <p:cNvSpPr>
            <a:spLocks noGrp="1"/>
          </p:cNvSpPr>
          <p:nvPr>
            <p:ph type="ctrTitle" hasCustomPrompt="1"/>
          </p:nvPr>
        </p:nvSpPr>
        <p:spPr>
          <a:xfrm>
            <a:off x="202971" y="285430"/>
            <a:ext cx="6774772" cy="919232"/>
          </a:xfrm>
        </p:spPr>
        <p:txBody>
          <a:bodyPr anchor="b"/>
          <a:lstStyle>
            <a:lvl1pPr algn="l">
              <a:defRPr sz="45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Cover Title</a:t>
            </a:r>
          </a:p>
        </p:txBody>
      </p:sp>
      <p:sp>
        <p:nvSpPr>
          <p:cNvPr id="3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2971" y="1208302"/>
            <a:ext cx="6774772" cy="37351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98C93D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Master Cover Subtitle</a:t>
            </a: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575" y="382866"/>
            <a:ext cx="1745019" cy="694277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0" y="2239990"/>
            <a:ext cx="9144000" cy="0"/>
          </a:xfrm>
          <a:prstGeom prst="line">
            <a:avLst/>
          </a:prstGeom>
          <a:ln w="31750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Subtitle 2"/>
          <p:cNvSpPr txBox="1">
            <a:spLocks/>
          </p:cNvSpPr>
          <p:nvPr userDrawn="1"/>
        </p:nvSpPr>
        <p:spPr>
          <a:xfrm>
            <a:off x="202971" y="6319730"/>
            <a:ext cx="3652052" cy="41127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rgbClr val="98C93D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350" b="1" i="0" baseline="0" dirty="0">
                <a:solidFill>
                  <a:schemeClr val="bg1"/>
                </a:solidFill>
                <a:latin typeface="Garamond" panose="02020404030301010803" pitchFamily="18" charset="0"/>
              </a:rPr>
              <a:t>Solutions for Today </a:t>
            </a:r>
            <a:r>
              <a:rPr lang="en-US" sz="1350" b="1" i="0" kern="1200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+mn-ea"/>
                <a:cs typeface="+mn-cs"/>
              </a:rPr>
              <a:t>| </a:t>
            </a:r>
            <a:r>
              <a:rPr lang="en-US" sz="1350" b="1" i="0" baseline="0" dirty="0">
                <a:solidFill>
                  <a:schemeClr val="bg1"/>
                </a:solidFill>
                <a:latin typeface="Garamond" panose="02020404030301010803" pitchFamily="18" charset="0"/>
              </a:rPr>
              <a:t>Options for Tomorrow</a:t>
            </a:r>
          </a:p>
        </p:txBody>
      </p:sp>
    </p:spTree>
    <p:extLst>
      <p:ext uri="{BB962C8B-B14F-4D97-AF65-F5344CB8AC3E}">
        <p14:creationId xmlns:p14="http://schemas.microsoft.com/office/powerpoint/2010/main" val="1987981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rtv21.tv/web/wp-content/uploads/2015/04/pylon3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7" t="752" r="3726" b="2198"/>
          <a:stretch/>
        </p:blipFill>
        <p:spPr bwMode="auto">
          <a:xfrm flipH="1">
            <a:off x="4523175" y="-1"/>
            <a:ext cx="4620826" cy="6858001"/>
          </a:xfrm>
          <a:prstGeom prst="rect">
            <a:avLst/>
          </a:prstGeom>
          <a:noFill/>
          <a:effectLst>
            <a:innerShdw blurRad="1270000">
              <a:prstClr val="black">
                <a:alpha val="65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166456" y="1202262"/>
            <a:ext cx="4168067" cy="2387600"/>
          </a:xfrm>
        </p:spPr>
        <p:txBody>
          <a:bodyPr anchor="b"/>
          <a:lstStyle>
            <a:lvl1pPr algn="ctr">
              <a:defRPr sz="45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Cover Long Title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6456" y="3681937"/>
            <a:ext cx="4168067" cy="1655762"/>
          </a:xfrm>
        </p:spPr>
        <p:txBody>
          <a:bodyPr/>
          <a:lstStyle>
            <a:lvl1pPr marL="0" indent="0" algn="ctr">
              <a:buNone/>
              <a:defRPr sz="1800" b="0">
                <a:solidFill>
                  <a:srgbClr val="373838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Master Cover Subtitle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262" y="5521634"/>
            <a:ext cx="1745019" cy="694277"/>
          </a:xfrm>
          <a:prstGeom prst="rect">
            <a:avLst/>
          </a:prstGeom>
        </p:spPr>
      </p:pic>
      <p:sp>
        <p:nvSpPr>
          <p:cNvPr id="27" name="Rectangle 26"/>
          <p:cNvSpPr/>
          <p:nvPr userDrawn="1"/>
        </p:nvSpPr>
        <p:spPr>
          <a:xfrm flipH="1">
            <a:off x="39949" y="-9526"/>
            <a:ext cx="52920" cy="6858001"/>
          </a:xfrm>
          <a:prstGeom prst="rect">
            <a:avLst/>
          </a:prstGeom>
          <a:gradFill flip="none" rotWithShape="1">
            <a:gsLst>
              <a:gs pos="0">
                <a:srgbClr val="98C93D"/>
              </a:gs>
              <a:gs pos="100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Rectangle 27"/>
          <p:cNvSpPr/>
          <p:nvPr userDrawn="1"/>
        </p:nvSpPr>
        <p:spPr>
          <a:xfrm rot="5400000">
            <a:off x="6276514" y="3990517"/>
            <a:ext cx="1114146" cy="4620825"/>
          </a:xfrm>
          <a:prstGeom prst="rect">
            <a:avLst/>
          </a:prstGeom>
          <a:gradFill flip="none" rotWithShape="1">
            <a:gsLst>
              <a:gs pos="0">
                <a:srgbClr val="373838">
                  <a:alpha val="0"/>
                </a:srgbClr>
              </a:gs>
              <a:gs pos="100000">
                <a:srgbClr val="000000">
                  <a:alpha val="37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104" y="6338657"/>
            <a:ext cx="1371243" cy="3337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364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fricabriefing.org/wp-content/uploads/2015/06/powerline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3" r="36" b="18098"/>
          <a:stretch/>
        </p:blipFill>
        <p:spPr bwMode="auto">
          <a:xfrm>
            <a:off x="0" y="-1"/>
            <a:ext cx="9144000" cy="6958633"/>
          </a:xfrm>
          <a:prstGeom prst="rect">
            <a:avLst/>
          </a:prstGeom>
          <a:noFill/>
          <a:effectLst>
            <a:innerShdw blurRad="127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 Single Corner Rectangle 14"/>
          <p:cNvSpPr/>
          <p:nvPr userDrawn="1"/>
        </p:nvSpPr>
        <p:spPr>
          <a:xfrm>
            <a:off x="95439" y="595084"/>
            <a:ext cx="6455228" cy="3759200"/>
          </a:xfrm>
          <a:prstGeom prst="round1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485295" y="946590"/>
            <a:ext cx="5675514" cy="1697057"/>
          </a:xfrm>
        </p:spPr>
        <p:txBody>
          <a:bodyPr anchor="b"/>
          <a:lstStyle>
            <a:lvl1pPr algn="ctr">
              <a:defRPr sz="45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Cover Longer Title</a:t>
            </a:r>
          </a:p>
        </p:txBody>
      </p:sp>
      <p:sp>
        <p:nvSpPr>
          <p:cNvPr id="2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5295" y="2745244"/>
            <a:ext cx="5675514" cy="954616"/>
          </a:xfrm>
        </p:spPr>
        <p:txBody>
          <a:bodyPr>
            <a:noAutofit/>
          </a:bodyPr>
          <a:lstStyle>
            <a:lvl1pPr marL="0" indent="0" algn="ctr">
              <a:buNone/>
              <a:defRPr sz="2400" b="0" baseline="0">
                <a:solidFill>
                  <a:srgbClr val="373838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Master Cover Super-Long Subtitle with Names, Places, and Technologies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96" y="6329779"/>
            <a:ext cx="1389773" cy="3383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ound Single Corner Rectangle 7"/>
          <p:cNvSpPr/>
          <p:nvPr userDrawn="1"/>
        </p:nvSpPr>
        <p:spPr>
          <a:xfrm flipH="1">
            <a:off x="6504057" y="5056093"/>
            <a:ext cx="2542280" cy="1192307"/>
          </a:xfrm>
          <a:prstGeom prst="round1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391" y="5255534"/>
            <a:ext cx="2155611" cy="857636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9099172" y="5056093"/>
            <a:ext cx="45719" cy="1192308"/>
          </a:xfrm>
          <a:prstGeom prst="rect">
            <a:avLst/>
          </a:prstGeom>
          <a:gradFill flip="none" rotWithShape="1">
            <a:gsLst>
              <a:gs pos="0">
                <a:srgbClr val="98C93D"/>
              </a:gs>
              <a:gs pos="100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ectangle 15"/>
          <p:cNvSpPr/>
          <p:nvPr userDrawn="1"/>
        </p:nvSpPr>
        <p:spPr>
          <a:xfrm flipH="1">
            <a:off x="-1" y="595084"/>
            <a:ext cx="48830" cy="3759200"/>
          </a:xfrm>
          <a:prstGeom prst="rect">
            <a:avLst/>
          </a:prstGeom>
          <a:gradFill flip="none" rotWithShape="1">
            <a:gsLst>
              <a:gs pos="0">
                <a:srgbClr val="98C93D"/>
              </a:gs>
              <a:gs pos="100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81239" y="2729606"/>
            <a:ext cx="5083628" cy="15639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72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 userDrawn="1"/>
        </p:nvCxnSpPr>
        <p:spPr>
          <a:xfrm>
            <a:off x="1" y="753618"/>
            <a:ext cx="7393781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971" y="1544980"/>
            <a:ext cx="8685691" cy="4010336"/>
          </a:xfrm>
        </p:spPr>
        <p:txBody>
          <a:bodyPr/>
          <a:lstStyle>
            <a:lvl1pPr>
              <a:defRPr b="1">
                <a:latin typeface="Garamond" panose="02020404030301010803" pitchFamily="18" charset="0"/>
              </a:defRPr>
            </a:lvl1pPr>
            <a:lvl2pPr>
              <a:defRPr>
                <a:latin typeface="Garamond" panose="02020404030301010803" pitchFamily="18" charset="0"/>
              </a:defRPr>
            </a:lvl2pPr>
            <a:lvl3pPr>
              <a:defRPr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02971" y="260268"/>
            <a:ext cx="8685691" cy="466737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02971" y="799019"/>
            <a:ext cx="8685691" cy="352571"/>
          </a:xfrm>
        </p:spPr>
        <p:txBody>
          <a:bodyPr>
            <a:noAutofit/>
          </a:bodyPr>
          <a:lstStyle>
            <a:lvl1pPr marL="0" indent="0" algn="l">
              <a:buNone/>
              <a:defRPr sz="1350" b="0">
                <a:solidFill>
                  <a:srgbClr val="373838"/>
                </a:solidFill>
                <a:latin typeface="Century Gothic" panose="020B0502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585" y="260268"/>
            <a:ext cx="1222528" cy="486484"/>
          </a:xfrm>
          <a:prstGeom prst="rect">
            <a:avLst/>
          </a:prstGeom>
        </p:spPr>
      </p:pic>
      <p:sp>
        <p:nvSpPr>
          <p:cNvPr id="51" name="Rectangle 50"/>
          <p:cNvSpPr/>
          <p:nvPr userDrawn="1"/>
        </p:nvSpPr>
        <p:spPr>
          <a:xfrm>
            <a:off x="0" y="6258757"/>
            <a:ext cx="9144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Rectangle 51"/>
          <p:cNvSpPr/>
          <p:nvPr userDrawn="1"/>
        </p:nvSpPr>
        <p:spPr>
          <a:xfrm rot="5400000" flipH="1">
            <a:off x="4549142" y="2272018"/>
            <a:ext cx="45719" cy="9144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Rectangle 52"/>
          <p:cNvSpPr/>
          <p:nvPr userDrawn="1"/>
        </p:nvSpPr>
        <p:spPr>
          <a:xfrm>
            <a:off x="8586436" y="6350000"/>
            <a:ext cx="372218" cy="3000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fld id="{BD1BBCF7-C2B2-490C-A676-4763179728A4}" type="slidenum">
              <a:rPr lang="en-US" sz="135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83" b="-5834"/>
          <a:stretch/>
        </p:blipFill>
        <p:spPr>
          <a:xfrm>
            <a:off x="202970" y="6359239"/>
            <a:ext cx="1277499" cy="3193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6361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 userDrawn="1"/>
        </p:nvCxnSpPr>
        <p:spPr>
          <a:xfrm>
            <a:off x="0" y="1100747"/>
            <a:ext cx="9144000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971" y="1149783"/>
            <a:ext cx="8685691" cy="5033974"/>
          </a:xfrm>
        </p:spPr>
        <p:txBody>
          <a:bodyPr/>
          <a:lstStyle>
            <a:lvl1pPr>
              <a:defRPr b="1">
                <a:latin typeface="Garamond" panose="02020404030301010803" pitchFamily="18" charset="0"/>
              </a:defRPr>
            </a:lvl1pPr>
            <a:lvl2pPr>
              <a:defRPr>
                <a:latin typeface="Garamond" panose="02020404030301010803" pitchFamily="18" charset="0"/>
              </a:defRPr>
            </a:lvl2pPr>
            <a:lvl3pPr>
              <a:defRPr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50" y="260263"/>
            <a:ext cx="1608590" cy="640111"/>
          </a:xfrm>
          <a:prstGeom prst="rect">
            <a:avLst/>
          </a:prstGeom>
        </p:spPr>
      </p:pic>
      <p:sp>
        <p:nvSpPr>
          <p:cNvPr id="51" name="Rectangle 50"/>
          <p:cNvSpPr/>
          <p:nvPr userDrawn="1"/>
        </p:nvSpPr>
        <p:spPr>
          <a:xfrm>
            <a:off x="0" y="6258757"/>
            <a:ext cx="9144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Rectangle 51"/>
          <p:cNvSpPr/>
          <p:nvPr userDrawn="1"/>
        </p:nvSpPr>
        <p:spPr>
          <a:xfrm rot="5400000" flipH="1">
            <a:off x="4549142" y="2272018"/>
            <a:ext cx="45719" cy="9144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Rectangle 52"/>
          <p:cNvSpPr/>
          <p:nvPr userDrawn="1"/>
        </p:nvSpPr>
        <p:spPr>
          <a:xfrm>
            <a:off x="8586436" y="6350000"/>
            <a:ext cx="372218" cy="3000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fld id="{BD1BBCF7-C2B2-490C-A676-4763179728A4}" type="slidenum">
              <a:rPr lang="en-US" sz="135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83" b="-5834"/>
          <a:stretch/>
        </p:blipFill>
        <p:spPr>
          <a:xfrm>
            <a:off x="202969" y="6377169"/>
            <a:ext cx="1294532" cy="3235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02971" y="146035"/>
            <a:ext cx="6607705" cy="912504"/>
          </a:xfrm>
        </p:spPr>
        <p:txBody>
          <a:bodyPr anchor="b">
            <a:normAutofit/>
          </a:bodyPr>
          <a:lstStyle>
            <a:lvl1pPr algn="l">
              <a:defRPr sz="27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  <a:br>
              <a:rPr lang="en-US" dirty="0"/>
            </a:br>
            <a:r>
              <a:rPr lang="en-US" dirty="0"/>
              <a:t>Two Lines</a:t>
            </a:r>
          </a:p>
        </p:txBody>
      </p:sp>
    </p:spTree>
    <p:extLst>
      <p:ext uri="{BB962C8B-B14F-4D97-AF65-F5344CB8AC3E}">
        <p14:creationId xmlns:p14="http://schemas.microsoft.com/office/powerpoint/2010/main" val="1978112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 rot="5400000" flipH="1">
            <a:off x="4549142" y="1732378"/>
            <a:ext cx="45719" cy="9144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8586436" y="6407238"/>
            <a:ext cx="372218" cy="300082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fld id="{BD1BBCF7-C2B2-490C-A676-4763179728A4}" type="slidenum">
              <a:rPr lang="en-US" sz="1350" b="1" smtClean="0">
                <a:solidFill>
                  <a:srgbClr val="373838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350" dirty="0">
              <a:solidFill>
                <a:srgbClr val="373838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98" b="-7124"/>
          <a:stretch/>
        </p:blipFill>
        <p:spPr>
          <a:xfrm>
            <a:off x="202969" y="6435578"/>
            <a:ext cx="1288376" cy="323222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202972" y="251390"/>
            <a:ext cx="3988029" cy="600980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</a:p>
        </p:txBody>
      </p:sp>
      <p:sp>
        <p:nvSpPr>
          <p:cNvPr id="2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02972" y="878777"/>
            <a:ext cx="3988029" cy="373510"/>
          </a:xfrm>
        </p:spPr>
        <p:txBody>
          <a:bodyPr>
            <a:noAutofit/>
          </a:bodyPr>
          <a:lstStyle>
            <a:lvl1pPr marL="0" indent="0" algn="l">
              <a:buNone/>
              <a:defRPr sz="1350" b="1">
                <a:solidFill>
                  <a:srgbClr val="373838"/>
                </a:solidFill>
                <a:latin typeface="Century Gothic" panose="020B0502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1955"/>
          <a:stretch/>
        </p:blipFill>
        <p:spPr>
          <a:xfrm>
            <a:off x="7031036" y="251391"/>
            <a:ext cx="1883826" cy="73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80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82809-195B-4C71-AF45-AF8015062DE4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BBCF7-C2B2-490C-A676-476317972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8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72" r:id="rId2"/>
    <p:sldLayoutId id="2147483649" r:id="rId3"/>
    <p:sldLayoutId id="2147483660" r:id="rId4"/>
    <p:sldLayoutId id="2147483661" r:id="rId5"/>
    <p:sldLayoutId id="2147483670" r:id="rId6"/>
    <p:sldLayoutId id="2147483671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kern="1200">
          <a:solidFill>
            <a:srgbClr val="373838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02971" y="816637"/>
            <a:ext cx="6774772" cy="68942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Development and Application of VVUQ Roadmap with Systematic Simulation and Experimental Campaigns</a:t>
            </a:r>
            <a:br>
              <a:rPr lang="en-US" sz="2400" dirty="0"/>
            </a:br>
            <a:r>
              <a:rPr lang="en-US" sz="1800" dirty="0"/>
              <a:t>Preliminary Demonstration: Granular Hopper Discharge</a:t>
            </a:r>
            <a:endParaRPr lang="en-US" sz="2400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202971" y="1552397"/>
            <a:ext cx="8720896" cy="280133"/>
          </a:xfrm>
        </p:spPr>
        <p:txBody>
          <a:bodyPr/>
          <a:lstStyle/>
          <a:p>
            <a:r>
              <a:rPr lang="en-US" sz="2000" dirty="0">
                <a:solidFill>
                  <a:srgbClr val="648725"/>
                </a:solidFill>
              </a:rPr>
              <a:t>A. Vaidheeswaran (ORISE/NETL), A. Gel (ALPEMI/NETL),</a:t>
            </a:r>
          </a:p>
          <a:p>
            <a:r>
              <a:rPr lang="en-US" sz="2000" dirty="0">
                <a:solidFill>
                  <a:srgbClr val="648725"/>
                </a:solidFill>
              </a:rPr>
              <a:t> J. Musser (NETL), C. Tong (LLNL)</a:t>
            </a:r>
          </a:p>
        </p:txBody>
      </p:sp>
    </p:spTree>
    <p:extLst>
      <p:ext uri="{BB962C8B-B14F-4D97-AF65-F5344CB8AC3E}">
        <p14:creationId xmlns:p14="http://schemas.microsoft.com/office/powerpoint/2010/main" val="190444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0" t="25316" r="11968" b="26076"/>
          <a:stretch/>
        </p:blipFill>
        <p:spPr>
          <a:xfrm>
            <a:off x="226358" y="3756971"/>
            <a:ext cx="2843784" cy="228311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Screening study – Results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911979"/>
              </p:ext>
            </p:extLst>
          </p:nvPr>
        </p:nvGraphicFramePr>
        <p:xfrm>
          <a:off x="6098386" y="1347930"/>
          <a:ext cx="2921001" cy="192265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1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26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87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50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3191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Garamond" panose="02020404030301010803" pitchFamily="18" charset="0"/>
                        </a:rPr>
                        <a:t>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Garamond" panose="02020404030301010803" pitchFamily="18" charset="0"/>
                        </a:rPr>
                        <a:t>N=44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Garamond" panose="02020404030301010803" pitchFamily="18" charset="0"/>
                        </a:rPr>
                        <a:t>N=55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Garamond" panose="02020404030301010803" pitchFamily="18" charset="0"/>
                        </a:rPr>
                        <a:t>N=77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Garamond" panose="02020404030301010803" pitchFamily="18" charset="0"/>
                        </a:rPr>
                        <a:t>N=110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8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Garamond" panose="02020404030301010803" pitchFamily="18" charset="0"/>
                        </a:rPr>
                        <a:t>1</a:t>
                      </a:r>
                      <a:endParaRPr lang="en-US" sz="1200" b="1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Garamond" panose="02020404030301010803" pitchFamily="18" charset="0"/>
                        </a:rPr>
                        <a:t>x3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Garamond" panose="02020404030301010803" pitchFamily="18" charset="0"/>
                        </a:rPr>
                        <a:t>x3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Garamond" panose="02020404030301010803" pitchFamily="18" charset="0"/>
                        </a:rPr>
                        <a:t>x3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Garamond" panose="02020404030301010803" pitchFamily="18" charset="0"/>
                        </a:rPr>
                        <a:t>x3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48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Garamond" panose="02020404030301010803" pitchFamily="18" charset="0"/>
                        </a:rPr>
                        <a:t>2</a:t>
                      </a:r>
                      <a:endParaRPr lang="en-US" sz="1200" b="1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Garamond" panose="02020404030301010803" pitchFamily="18" charset="0"/>
                        </a:rPr>
                        <a:t>x1</a:t>
                      </a:r>
                      <a:endParaRPr lang="en-US" sz="1200" b="1" dirty="0">
                        <a:solidFill>
                          <a:srgbClr val="008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Garamond" panose="02020404030301010803" pitchFamily="18" charset="0"/>
                        </a:rPr>
                        <a:t>x1</a:t>
                      </a:r>
                      <a:endParaRPr lang="en-US" sz="1200" b="1" dirty="0">
                        <a:solidFill>
                          <a:srgbClr val="008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Garamond" panose="02020404030301010803" pitchFamily="18" charset="0"/>
                        </a:rPr>
                        <a:t>x1</a:t>
                      </a:r>
                      <a:endParaRPr lang="en-US" sz="1200" b="1" dirty="0">
                        <a:solidFill>
                          <a:srgbClr val="008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Garamond" panose="02020404030301010803" pitchFamily="18" charset="0"/>
                        </a:rPr>
                        <a:t>x1</a:t>
                      </a:r>
                      <a:endParaRPr lang="en-US" sz="1200" b="1" dirty="0">
                        <a:solidFill>
                          <a:srgbClr val="008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5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Garamond" panose="02020404030301010803" pitchFamily="18" charset="0"/>
                        </a:rPr>
                        <a:t>3</a:t>
                      </a:r>
                      <a:endParaRPr lang="en-US" sz="1200" b="1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Garamond" panose="02020404030301010803" pitchFamily="18" charset="0"/>
                        </a:rPr>
                        <a:t>x2</a:t>
                      </a:r>
                      <a:endParaRPr lang="en-US" sz="1200" b="1" dirty="0">
                        <a:solidFill>
                          <a:srgbClr val="0000FF"/>
                        </a:solidFill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Garamond" panose="02020404030301010803" pitchFamily="18" charset="0"/>
                        </a:rPr>
                        <a:t>x2</a:t>
                      </a:r>
                      <a:endParaRPr lang="en-US" sz="1200" b="1" dirty="0">
                        <a:solidFill>
                          <a:srgbClr val="0000FF"/>
                        </a:solidFill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Garamond" panose="02020404030301010803" pitchFamily="18" charset="0"/>
                        </a:rPr>
                        <a:t>x2</a:t>
                      </a:r>
                      <a:endParaRPr lang="en-US" sz="1200" b="1" dirty="0">
                        <a:solidFill>
                          <a:srgbClr val="0000FF"/>
                        </a:solidFill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Garamond" panose="02020404030301010803" pitchFamily="18" charset="0"/>
                        </a:rPr>
                        <a:t>x2</a:t>
                      </a:r>
                      <a:endParaRPr lang="en-US" sz="1200" b="1" dirty="0">
                        <a:solidFill>
                          <a:srgbClr val="0000FF"/>
                        </a:solidFill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17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Garamond" panose="02020404030301010803" pitchFamily="18" charset="0"/>
                        </a:rPr>
                        <a:t>4</a:t>
                      </a:r>
                      <a:endParaRPr lang="en-US" sz="1200" b="1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Garamond" panose="02020404030301010803" pitchFamily="18" charset="0"/>
                        </a:rPr>
                        <a:t>x9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Garamond" panose="02020404030301010803" pitchFamily="18" charset="0"/>
                        </a:rPr>
                        <a:t>x4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Garamond" panose="02020404030301010803" pitchFamily="18" charset="0"/>
                        </a:rPr>
                        <a:t>x4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Garamond" panose="02020404030301010803" pitchFamily="18" charset="0"/>
                        </a:rPr>
                        <a:t>x4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72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Garamond" panose="02020404030301010803" pitchFamily="18" charset="0"/>
                        </a:rPr>
                        <a:t>5</a:t>
                      </a:r>
                      <a:endParaRPr lang="en-US" sz="1200" b="1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Garamond" panose="02020404030301010803" pitchFamily="18" charset="0"/>
                        </a:rPr>
                        <a:t>x6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Garamond" panose="02020404030301010803" pitchFamily="18" charset="0"/>
                        </a:rPr>
                        <a:t>x9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Garamond" panose="02020404030301010803" pitchFamily="18" charset="0"/>
                        </a:rPr>
                        <a:t>x9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Garamond" panose="02020404030301010803" pitchFamily="18" charset="0"/>
                        </a:rPr>
                        <a:t>x9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73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Garamond" panose="02020404030301010803" pitchFamily="18" charset="0"/>
                        </a:rPr>
                        <a:t>6</a:t>
                      </a:r>
                      <a:endParaRPr lang="en-US" sz="1200" b="1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Garamond" panose="02020404030301010803" pitchFamily="18" charset="0"/>
                        </a:rPr>
                        <a:t>x4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Garamond" panose="02020404030301010803" pitchFamily="18" charset="0"/>
                        </a:rPr>
                        <a:t>x6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Garamond" panose="02020404030301010803" pitchFamily="18" charset="0"/>
                        </a:rPr>
                        <a:t>x6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Garamond" panose="02020404030301010803" pitchFamily="18" charset="0"/>
                        </a:rPr>
                        <a:t>x10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7326052" y="1640608"/>
            <a:ext cx="1565613" cy="105424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066908" y="3762542"/>
            <a:ext cx="298395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Ranking order: </a:t>
            </a:r>
          </a:p>
          <a:p>
            <a:r>
              <a:rPr lang="en-US" sz="1600" dirty="0">
                <a:latin typeface="Garamond" panose="02020404030301010803" pitchFamily="18" charset="0"/>
                <a:cs typeface="Times New Roman" panose="02020603050405020304" pitchFamily="18" charset="0"/>
              </a:rPr>
              <a:t>     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6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1600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6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1600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6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-w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6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-w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Time for completion – 2 days to 2 months depending on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aseline="-25000" dirty="0">
                <a:latin typeface="Garamond" panose="02020404030301010803" pitchFamily="18" charset="0"/>
              </a:rPr>
              <a:t> </a:t>
            </a:r>
            <a:r>
              <a:rPr lang="en-US" dirty="0">
                <a:latin typeface="Garamond" panose="02020404030301010803" pitchFamily="18" charset="0"/>
              </a:rPr>
              <a:t> which determines 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latin typeface="Garamond" panose="02020404030301010803" pitchFamily="18" charset="0"/>
              </a:rPr>
              <a:t>=100 N/m for global sensitivity analysis based on screening study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32217" y="4222108"/>
            <a:ext cx="957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N = 77</a:t>
            </a:r>
          </a:p>
        </p:txBody>
      </p:sp>
      <p:pic>
        <p:nvPicPr>
          <p:cNvPr id="20" name="Content Placeholder 19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t="25649" r="10699" b="25454"/>
          <a:stretch/>
        </p:blipFill>
        <p:spPr>
          <a:xfrm>
            <a:off x="171494" y="1233981"/>
            <a:ext cx="2953512" cy="2285074"/>
          </a:xfrm>
        </p:spPr>
      </p:pic>
      <p:sp>
        <p:nvSpPr>
          <p:cNvPr id="13" name="TextBox 12"/>
          <p:cNvSpPr txBox="1"/>
          <p:nvPr/>
        </p:nvSpPr>
        <p:spPr>
          <a:xfrm>
            <a:off x="2032217" y="1641499"/>
            <a:ext cx="951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N = 44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0" t="25654" r="11253" b="26413"/>
          <a:stretch/>
        </p:blipFill>
        <p:spPr>
          <a:xfrm>
            <a:off x="3125006" y="1233981"/>
            <a:ext cx="2916936" cy="22884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9" t="25316" r="11254" b="27321"/>
          <a:stretch/>
        </p:blipFill>
        <p:spPr>
          <a:xfrm>
            <a:off x="3154018" y="3751274"/>
            <a:ext cx="2944368" cy="228881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026890" y="4222108"/>
            <a:ext cx="957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N = 110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79602" y="1660760"/>
            <a:ext cx="957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N = 55</a:t>
            </a:r>
          </a:p>
        </p:txBody>
      </p:sp>
      <p:sp>
        <p:nvSpPr>
          <p:cNvPr id="8" name="Rectangle 7"/>
          <p:cNvSpPr/>
          <p:nvPr/>
        </p:nvSpPr>
        <p:spPr>
          <a:xfrm>
            <a:off x="3484783" y="3935683"/>
            <a:ext cx="981567" cy="210440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94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GSA is used to quantify the influence of model parameters and their interactions on response variable(s)</a:t>
            </a:r>
          </a:p>
          <a:p>
            <a:endParaRPr lang="en-US" dirty="0"/>
          </a:p>
          <a:p>
            <a:r>
              <a:rPr lang="en-US" dirty="0"/>
              <a:t>Top four parameters determined from the screening study were selected for GSA</a:t>
            </a:r>
          </a:p>
          <a:p>
            <a:pPr lvl="1"/>
            <a:r>
              <a:rPr lang="en-US" dirty="0"/>
              <a:t>A new set of DEM simulation campaign was designed and executed</a:t>
            </a:r>
          </a:p>
          <a:p>
            <a:pPr lvl="1"/>
            <a:endParaRPr lang="en-US" dirty="0"/>
          </a:p>
          <a:p>
            <a:r>
              <a:rPr lang="en-US" dirty="0"/>
              <a:t>Investigating the effect of size</a:t>
            </a:r>
          </a:p>
          <a:p>
            <a:pPr lvl="1"/>
            <a:r>
              <a:rPr lang="en-US" dirty="0"/>
              <a:t>Space-filling design based Optimized Latin Hypercube (OLH) sampling (R library)</a:t>
            </a:r>
          </a:p>
          <a:p>
            <a:pPr lvl="1"/>
            <a:r>
              <a:rPr lang="en-US" dirty="0"/>
              <a:t>Both 40 and 80 sampling simulations were conducted and analyzed</a:t>
            </a:r>
          </a:p>
          <a:p>
            <a:pPr lvl="1"/>
            <a:endParaRPr lang="en-US" dirty="0"/>
          </a:p>
          <a:p>
            <a:r>
              <a:rPr lang="en-US" dirty="0" err="1"/>
              <a:t>Sobol</a:t>
            </a:r>
            <a:r>
              <a:rPr lang="en-US" dirty="0"/>
              <a:t>’ Indices based variance method used for GSA</a:t>
            </a:r>
          </a:p>
          <a:p>
            <a:pPr lvl="1"/>
            <a:r>
              <a:rPr lang="en-US" dirty="0"/>
              <a:t>A surrogate model was constructed to perform quick evaluations of the </a:t>
            </a:r>
            <a:r>
              <a:rPr lang="en-US" dirty="0" err="1"/>
              <a:t>QoIs</a:t>
            </a:r>
            <a:endParaRPr lang="en-US" dirty="0"/>
          </a:p>
          <a:p>
            <a:pPr lvl="1"/>
            <a:r>
              <a:rPr lang="en-US" dirty="0"/>
              <a:t>PSUADE UQ toolkit was used to calculate </a:t>
            </a:r>
            <a:r>
              <a:rPr lang="en-US" dirty="0" err="1"/>
              <a:t>Sobol</a:t>
            </a:r>
            <a:r>
              <a:rPr lang="en-US" dirty="0"/>
              <a:t> indices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Global Sensitivity Analysis (GSA)</a:t>
            </a:r>
          </a:p>
        </p:txBody>
      </p:sp>
    </p:spTree>
    <p:extLst>
      <p:ext uri="{BB962C8B-B14F-4D97-AF65-F5344CB8AC3E}">
        <p14:creationId xmlns:p14="http://schemas.microsoft.com/office/powerpoint/2010/main" val="90010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Effect of sampling size on GSA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7564" y="1249578"/>
            <a:ext cx="2592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Garamond" panose="02020404030301010803" pitchFamily="18" charset="0"/>
              </a:rPr>
              <a:t>OLH with 40 samples </a:t>
            </a:r>
            <a:endParaRPr lang="en-US" sz="2000" b="1" dirty="0"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36380" y="1249578"/>
            <a:ext cx="2596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aramond" panose="02020404030301010803" pitchFamily="18" charset="0"/>
              </a:rPr>
              <a:t>OLH with </a:t>
            </a:r>
            <a:r>
              <a:rPr lang="en-US" sz="2000" b="1">
                <a:latin typeface="Garamond" panose="02020404030301010803" pitchFamily="18" charset="0"/>
              </a:rPr>
              <a:t>80 samples</a:t>
            </a:r>
            <a:endParaRPr lang="en-US" sz="2000" b="1" dirty="0">
              <a:latin typeface="Garamond" panose="02020404030301010803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0"/>
          <a:stretch/>
        </p:blipFill>
        <p:spPr>
          <a:xfrm>
            <a:off x="39399" y="1649688"/>
            <a:ext cx="4581144" cy="41143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1"/>
          <a:stretch/>
        </p:blipFill>
        <p:spPr>
          <a:xfrm>
            <a:off x="4565824" y="1652184"/>
            <a:ext cx="4489704" cy="411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6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Surrogate model for GSA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202971" y="1137355"/>
            <a:ext cx="8685691" cy="6028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1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Monte Carlo sampling based methods are computationally prohibitive for UQ analysis</a:t>
            </a:r>
          </a:p>
          <a:p>
            <a:r>
              <a:rPr lang="en-US" dirty="0"/>
              <a:t>Gaussian process based surrogate model built using the OLH sampling simulation results (40 samples)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044" y="2730565"/>
            <a:ext cx="6073614" cy="3165641"/>
          </a:xfrm>
        </p:spPr>
      </p:pic>
      <p:sp>
        <p:nvSpPr>
          <p:cNvPr id="9" name="TextBox 8"/>
          <p:cNvSpPr txBox="1"/>
          <p:nvPr/>
        </p:nvSpPr>
        <p:spPr>
          <a:xfrm>
            <a:off x="1270860" y="5923502"/>
            <a:ext cx="6699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</a:rPr>
              <a:t>Note that other two parameters are kept at mid point settings for the construction of surrogate contour plots</a:t>
            </a:r>
          </a:p>
        </p:txBody>
      </p:sp>
    </p:spTree>
    <p:extLst>
      <p:ext uri="{BB962C8B-B14F-4D97-AF65-F5344CB8AC3E}">
        <p14:creationId xmlns:p14="http://schemas.microsoft.com/office/powerpoint/2010/main" val="1416270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Surrogate model quality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2971" y="1149783"/>
            <a:ext cx="8685691" cy="602817"/>
          </a:xfrm>
        </p:spPr>
        <p:txBody>
          <a:bodyPr>
            <a:noAutofit/>
          </a:bodyPr>
          <a:lstStyle/>
          <a:p>
            <a:r>
              <a:rPr lang="en-US" dirty="0"/>
              <a:t>Cross Validation to assess the quality of the surrogate model perform</a:t>
            </a:r>
          </a:p>
          <a:p>
            <a:r>
              <a:rPr lang="en-US" dirty="0"/>
              <a:t>One sample point outside 1</a:t>
            </a:r>
            <a:r>
              <a:rPr lang="el-GR" dirty="0">
                <a:latin typeface="Calibri" panose="020F0502020204030204" pitchFamily="34" charset="0"/>
              </a:rPr>
              <a:t>σ</a:t>
            </a:r>
            <a:endParaRPr lang="en-US" dirty="0"/>
          </a:p>
          <a:p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03449" y="2074333"/>
            <a:ext cx="8685213" cy="41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93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Preliminary GSA results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67552" y="1622879"/>
            <a:ext cx="264694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Variance based sensitivity analysis: </a:t>
            </a:r>
            <a:r>
              <a:rPr lang="en-US" dirty="0" err="1">
                <a:latin typeface="Garamond" panose="02020404030301010803" pitchFamily="18" charset="0"/>
              </a:rPr>
              <a:t>Sobols</a:t>
            </a:r>
            <a:r>
              <a:rPr lang="en-US" dirty="0">
                <a:latin typeface="Garamond" panose="02020404030301010803" pitchFamily="18" charset="0"/>
              </a:rPr>
              <a:t>’ Total Indices Method implemented in PSUADE UQ Toolkit using OLH (40 samples)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Garamond" panose="02020404030301010803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Under main effects, particle-particle coefficient of restitution is the most influential model parameter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03" y="1450782"/>
            <a:ext cx="5662450" cy="4351338"/>
          </a:xfrm>
          <a:prstGeom prst="rect">
            <a:avLst/>
          </a:prstGeom>
        </p:spPr>
      </p:pic>
      <p:sp>
        <p:nvSpPr>
          <p:cNvPr id="11" name="Title 2"/>
          <p:cNvSpPr txBox="1">
            <a:spLocks/>
          </p:cNvSpPr>
          <p:nvPr/>
        </p:nvSpPr>
        <p:spPr>
          <a:xfrm>
            <a:off x="202970" y="710374"/>
            <a:ext cx="6607705" cy="9125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rgbClr val="373838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2200" dirty="0" err="1"/>
              <a:t>QoI</a:t>
            </a:r>
            <a:r>
              <a:rPr lang="en-US" sz="2200" dirty="0"/>
              <a:t> # 1: Discharge Rate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56408" y="5616920"/>
            <a:ext cx="93846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P-P Restitution Coefficient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47101" y="5616920"/>
            <a:ext cx="93846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P-P Coefficient of Friction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86953" y="5616920"/>
            <a:ext cx="93846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P-W Restitution Coefficient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25416" y="5616920"/>
            <a:ext cx="93846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P-W Coefficient of Friction</a:t>
            </a:r>
          </a:p>
        </p:txBody>
      </p:sp>
    </p:spTree>
    <p:extLst>
      <p:ext uri="{BB962C8B-B14F-4D97-AF65-F5344CB8AC3E}">
        <p14:creationId xmlns:p14="http://schemas.microsoft.com/office/powerpoint/2010/main" val="1864473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Preliminary GSA results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67552" y="1622879"/>
            <a:ext cx="264694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Variance based sensitivity analysis: </a:t>
            </a:r>
            <a:r>
              <a:rPr lang="en-US" dirty="0" err="1">
                <a:latin typeface="Garamond" panose="02020404030301010803" pitchFamily="18" charset="0"/>
              </a:rPr>
              <a:t>Sobols</a:t>
            </a:r>
            <a:r>
              <a:rPr lang="en-US" dirty="0">
                <a:latin typeface="Garamond" panose="02020404030301010803" pitchFamily="18" charset="0"/>
              </a:rPr>
              <a:t>’ Total Indices Method implemented in PSUADE UQ Toolkit using OLH (40 samples)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Garamond" panose="02020404030301010803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Under main effects, particle-particle coefficient of restitution is the most influential model parameter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202970" y="710374"/>
            <a:ext cx="6607705" cy="9125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rgbClr val="373838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2200" dirty="0" err="1"/>
              <a:t>QoI</a:t>
            </a:r>
            <a:r>
              <a:rPr lang="en-US" sz="2200" dirty="0"/>
              <a:t> # 2: Angle of Repose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12" y="1723362"/>
            <a:ext cx="5806440" cy="435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75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Extension of VVUQ methodology with systematic design of experiments and simulations (work in progress)</a:t>
            </a:r>
          </a:p>
          <a:p>
            <a:r>
              <a:rPr lang="en-US" dirty="0"/>
              <a:t>Survey of subject matter experts for VVUQ methodology input</a:t>
            </a:r>
          </a:p>
          <a:p>
            <a:r>
              <a:rPr lang="en-US" dirty="0"/>
              <a:t>Screening study to shortlist the candidates</a:t>
            </a:r>
          </a:p>
          <a:p>
            <a:r>
              <a:rPr lang="en-US" dirty="0"/>
              <a:t>Global sensitivity analysis (GSA) to determine the main effects and interactions between different parameters</a:t>
            </a:r>
          </a:p>
          <a:p>
            <a:r>
              <a:rPr lang="en-US" dirty="0"/>
              <a:t>Ranking of model parameters for hopper discharge based on GSA:</a:t>
            </a:r>
          </a:p>
          <a:p>
            <a:pPr marL="920750" lvl="1" indent="-457200">
              <a:buFont typeface="+mj-lt"/>
              <a:buAutoNum type="arabicPeriod"/>
            </a:pPr>
            <a:r>
              <a:rPr lang="en-US" dirty="0"/>
              <a:t>Particle-particle coefficient of restitution</a:t>
            </a:r>
          </a:p>
          <a:p>
            <a:pPr marL="920750" lvl="1" indent="-457200">
              <a:buFont typeface="+mj-lt"/>
              <a:buAutoNum type="arabicPeriod"/>
            </a:pPr>
            <a:r>
              <a:rPr lang="en-US" dirty="0"/>
              <a:t>Particle-particle coefficient of friction</a:t>
            </a:r>
          </a:p>
          <a:p>
            <a:pPr marL="920750" lvl="1" indent="-457200">
              <a:buFont typeface="+mj-lt"/>
              <a:buAutoNum type="arabicPeriod"/>
            </a:pPr>
            <a:r>
              <a:rPr lang="en-US" dirty="0"/>
              <a:t>Particle-wall coefficient of restitution</a:t>
            </a:r>
          </a:p>
          <a:p>
            <a:pPr marL="920750" lvl="1" indent="-457200">
              <a:buFont typeface="+mj-lt"/>
              <a:buAutoNum type="arabicPeriod"/>
            </a:pPr>
            <a:r>
              <a:rPr lang="en-US" dirty="0"/>
              <a:t>Particle-wall coefficient of friction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Thank you for your attention. Questions???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2172926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Additional backup slides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565776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Preliminary GSA results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67552" y="1622879"/>
            <a:ext cx="264694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Interaction effects were also analyzed as part of the </a:t>
            </a:r>
            <a:r>
              <a:rPr lang="en-US" dirty="0" err="1">
                <a:latin typeface="Garamond" panose="02020404030301010803" pitchFamily="18" charset="0"/>
              </a:rPr>
              <a:t>Sobols</a:t>
            </a:r>
            <a:r>
              <a:rPr lang="en-US" dirty="0">
                <a:latin typeface="Garamond" panose="02020404030301010803" pitchFamily="18" charset="0"/>
              </a:rPr>
              <a:t>’ method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Garamond" panose="02020404030301010803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The interaction of particle-particle coefficient of restitution with particle-particle coefficient of friction is the most pronounced interaction effect on discharge rate.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3"/>
          <a:stretch/>
        </p:blipFill>
        <p:spPr>
          <a:xfrm>
            <a:off x="603603" y="1622878"/>
            <a:ext cx="5663949" cy="4040025"/>
          </a:xfrm>
          <a:prstGeom prst="rect">
            <a:avLst/>
          </a:prstGeom>
        </p:spPr>
      </p:pic>
      <p:sp>
        <p:nvSpPr>
          <p:cNvPr id="11" name="Title 2"/>
          <p:cNvSpPr txBox="1">
            <a:spLocks/>
          </p:cNvSpPr>
          <p:nvPr/>
        </p:nvSpPr>
        <p:spPr>
          <a:xfrm>
            <a:off x="202970" y="710374"/>
            <a:ext cx="6607705" cy="9125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rgbClr val="373838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2200" dirty="0" err="1"/>
              <a:t>QoI</a:t>
            </a:r>
            <a:r>
              <a:rPr lang="en-US" sz="2200" dirty="0"/>
              <a:t> # 1: Discharge Rate</a:t>
            </a:r>
          </a:p>
        </p:txBody>
      </p:sp>
    </p:spTree>
    <p:extLst>
      <p:ext uri="{BB962C8B-B14F-4D97-AF65-F5344CB8AC3E}">
        <p14:creationId xmlns:p14="http://schemas.microsoft.com/office/powerpoint/2010/main" val="1987021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Scope of ASME V&amp;V 20</a:t>
            </a:r>
          </a:p>
          <a:p>
            <a:pPr marL="0" indent="0">
              <a:buNone/>
            </a:pPr>
            <a:r>
              <a:rPr lang="en-US" b="0" i="1" dirty="0"/>
              <a:t>“the quantification of the degree of accuracy of simulation of specified validation variables at a specified validation point for cases in which the conditions of the actual experiment are simulated. Consideration of solution accuracy at points within a domain other than the validation points, is a matter of engineering judgment specific to each family of problems and is beyond the scope of this Standard.”</a:t>
            </a:r>
          </a:p>
          <a:p>
            <a:pPr marL="0" indent="0">
              <a:buNone/>
            </a:pPr>
            <a:endParaRPr lang="en-US" b="0" i="1" dirty="0"/>
          </a:p>
          <a:p>
            <a:r>
              <a:rPr lang="en-US" dirty="0">
                <a:solidFill>
                  <a:schemeClr val="tx1"/>
                </a:solidFill>
              </a:rPr>
              <a:t>Application of V&amp;V standards for multiphase flow modeling and simulation has  faced several challenges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Complex hydrodynamics and interphase interactions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Diverse </a:t>
            </a:r>
            <a:r>
              <a:rPr lang="en-US" dirty="0" err="1">
                <a:solidFill>
                  <a:schemeClr val="tx1"/>
                </a:solidFill>
              </a:rPr>
              <a:t>spatio</a:t>
            </a:r>
            <a:r>
              <a:rPr lang="en-US" dirty="0">
                <a:solidFill>
                  <a:schemeClr val="tx1"/>
                </a:solidFill>
              </a:rPr>
              <a:t>-temporal scales involved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Existence of many modeling parameters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Assessing uncertainty due to various sources (e.g. numerical discretization, models)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Lack of objectively-assessed experimental uncertainty </a:t>
            </a:r>
          </a:p>
          <a:p>
            <a:pPr marL="0" indent="0">
              <a:buNone/>
            </a:pPr>
            <a:endParaRPr lang="en-US" b="0" i="1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3934320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Preliminary GSA results (cont’d)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67552" y="1622879"/>
            <a:ext cx="26469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Interaction effects were also analyzed as part of the </a:t>
            </a:r>
            <a:r>
              <a:rPr lang="en-US" dirty="0" err="1">
                <a:latin typeface="Garamond" panose="02020404030301010803" pitchFamily="18" charset="0"/>
              </a:rPr>
              <a:t>Sobols</a:t>
            </a:r>
            <a:r>
              <a:rPr lang="en-US" dirty="0">
                <a:latin typeface="Garamond" panose="02020404030301010803" pitchFamily="18" charset="0"/>
              </a:rPr>
              <a:t>’ method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Garamond" panose="02020404030301010803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The interaction among particle-particle coefficient of friction and other parameters individually are significant </a:t>
            </a: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202970" y="710374"/>
            <a:ext cx="6607705" cy="9125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rgbClr val="373838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2200" dirty="0" err="1"/>
              <a:t>QoI</a:t>
            </a:r>
            <a:r>
              <a:rPr lang="en-US" sz="2200" dirty="0"/>
              <a:t> # 2: Angle of Repose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62" y="1743074"/>
            <a:ext cx="5513490" cy="435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129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Surrogate model for GSA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" t="2992" r="54430" b="5752"/>
          <a:stretch/>
        </p:blipFill>
        <p:spPr>
          <a:xfrm>
            <a:off x="202971" y="2487681"/>
            <a:ext cx="2922767" cy="326375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" t="3003" r="53565" b="5568"/>
          <a:stretch/>
        </p:blipFill>
        <p:spPr>
          <a:xfrm>
            <a:off x="3125738" y="2487681"/>
            <a:ext cx="2979050" cy="32637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" t="3471" r="54033" b="6266"/>
          <a:stretch/>
        </p:blipFill>
        <p:spPr>
          <a:xfrm>
            <a:off x="6104788" y="2487681"/>
            <a:ext cx="2905025" cy="3263759"/>
          </a:xfrm>
          <a:prstGeom prst="rect">
            <a:avLst/>
          </a:prstGeom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202971" y="1354327"/>
            <a:ext cx="8685691" cy="6028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1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Similar Gaussian process based surrogate model constructed for simulation results obtained through LPTAU sampling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0861" y="5787022"/>
            <a:ext cx="6863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</a:rPr>
              <a:t>Note that other two parameters are kept at mid point settings for the construction </a:t>
            </a:r>
            <a:r>
              <a:rPr lang="en-US" sz="1200">
                <a:latin typeface="Garamond" panose="02020404030301010803" pitchFamily="18" charset="0"/>
              </a:rPr>
              <a:t>of surrogate contour plots</a:t>
            </a:r>
          </a:p>
        </p:txBody>
      </p:sp>
    </p:spTree>
    <p:extLst>
      <p:ext uri="{BB962C8B-B14F-4D97-AF65-F5344CB8AC3E}">
        <p14:creationId xmlns:p14="http://schemas.microsoft.com/office/powerpoint/2010/main" val="1254205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2971" y="1149783"/>
            <a:ext cx="8720895" cy="5033974"/>
          </a:xfrm>
        </p:spPr>
        <p:txBody>
          <a:bodyPr/>
          <a:lstStyle/>
          <a:p>
            <a:r>
              <a:rPr lang="en-US" dirty="0"/>
              <a:t>Discharge through conical hopper having pure granular flow commonly seen in industries (chemical, pharmaceutical, food, mining) </a:t>
            </a:r>
          </a:p>
          <a:p>
            <a:r>
              <a:rPr lang="en-US" dirty="0"/>
              <a:t>Simplified hydrodynamics to focus on particle-particle and particle-wall interactions. Interfacial gas neglected (High Bagnold number)</a:t>
            </a:r>
          </a:p>
          <a:p>
            <a:r>
              <a:rPr lang="en-US" dirty="0"/>
              <a:t>Bench-scale experiments to enable a quick turnaround, 3-D printed geometries to ensure consistency between experiments and simulations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Benchmark problem – Preliminary experiments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2" r="26033" b="24308"/>
          <a:stretch/>
        </p:blipFill>
        <p:spPr>
          <a:xfrm>
            <a:off x="5300133" y="3746551"/>
            <a:ext cx="2103088" cy="23541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125" y="3507823"/>
            <a:ext cx="2597348" cy="259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61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937083" y="1181371"/>
            <a:ext cx="2798615" cy="2562533"/>
            <a:chOff x="6105007" y="1149783"/>
            <a:chExt cx="2630691" cy="243339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05007" y="1149783"/>
              <a:ext cx="2630691" cy="243339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810676" y="1149783"/>
              <a:ext cx="1077730" cy="2149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Control variables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Orifice diameter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Apex angle</a:t>
            </a:r>
          </a:p>
          <a:p>
            <a:r>
              <a:rPr lang="en-US" dirty="0">
                <a:solidFill>
                  <a:schemeClr val="tx1"/>
                </a:solidFill>
              </a:rPr>
              <a:t>Quantities of interest (</a:t>
            </a:r>
            <a:r>
              <a:rPr lang="en-US" dirty="0" err="1">
                <a:solidFill>
                  <a:schemeClr val="tx1"/>
                </a:solidFill>
              </a:rPr>
              <a:t>QoI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Discharge flow rate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Angle of repose</a:t>
            </a:r>
          </a:p>
          <a:p>
            <a:r>
              <a:rPr lang="en-US" dirty="0">
                <a:solidFill>
                  <a:schemeClr val="tx1"/>
                </a:solidFill>
              </a:rPr>
              <a:t>Material: High density polyethylene (HDPE)</a:t>
            </a:r>
          </a:p>
          <a:p>
            <a:pPr lvl="1"/>
            <a:r>
              <a:rPr lang="en-US" dirty="0" err="1">
                <a:solidFill>
                  <a:schemeClr val="tx1"/>
                </a:solidFill>
              </a:rPr>
              <a:t>Geldart</a:t>
            </a:r>
            <a:r>
              <a:rPr lang="en-US" dirty="0">
                <a:solidFill>
                  <a:schemeClr val="tx1"/>
                </a:solidFill>
              </a:rPr>
              <a:t> B classification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Mean particle diameter: </a:t>
            </a:r>
            <a:r>
              <a:rPr lang="en-US" b="1" dirty="0">
                <a:solidFill>
                  <a:schemeClr val="tx1"/>
                </a:solidFill>
              </a:rPr>
              <a:t>848 </a:t>
            </a:r>
            <a:r>
              <a:rPr lang="el-GR" b="1" dirty="0">
                <a:solidFill>
                  <a:schemeClr val="tx1"/>
                </a:solidFill>
              </a:rPr>
              <a:t>μ</a:t>
            </a:r>
            <a:r>
              <a:rPr lang="en-US" b="1" dirty="0">
                <a:solidFill>
                  <a:schemeClr val="tx1"/>
                </a:solidFill>
              </a:rPr>
              <a:t>m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Density: </a:t>
            </a:r>
            <a:r>
              <a:rPr lang="en-US" b="1" dirty="0">
                <a:solidFill>
                  <a:schemeClr val="tx1"/>
                </a:solidFill>
              </a:rPr>
              <a:t>884 kg/m</a:t>
            </a:r>
            <a:r>
              <a:rPr lang="en-US" b="1" baseline="30000" dirty="0">
                <a:solidFill>
                  <a:schemeClr val="tx1"/>
                </a:solidFill>
              </a:rPr>
              <a:t>3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Benchmark problem – Preliminary experiments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600501" y="4685729"/>
          <a:ext cx="4971696" cy="1276881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828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86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86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86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86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634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Garamond" panose="02020404030301010803" pitchFamily="18" charset="0"/>
                        </a:rPr>
                        <a:t>Index</a:t>
                      </a:r>
                      <a:endParaRPr lang="en-US" sz="1600" b="1" i="0" u="none" strike="noStrike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u="none" strike="noStrike" dirty="0">
                          <a:effectLst/>
                          <a:latin typeface="Garamond" panose="02020404030301010803" pitchFamily="18" charset="0"/>
                        </a:rPr>
                        <a:t>θ (</a:t>
                      </a:r>
                      <a:r>
                        <a:rPr lang="en-US" sz="1600" u="none" strike="noStrike" dirty="0" err="1">
                          <a:effectLst/>
                          <a:latin typeface="Garamond" panose="02020404030301010803" pitchFamily="18" charset="0"/>
                        </a:rPr>
                        <a:t>deg</a:t>
                      </a:r>
                      <a:r>
                        <a:rPr lang="en-US" sz="1600" u="none" strike="noStrike" dirty="0">
                          <a:effectLst/>
                          <a:latin typeface="Garamond" panose="02020404030301010803" pitchFamily="18" charset="0"/>
                        </a:rPr>
                        <a:t>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Garamond" panose="02020404030301010803" pitchFamily="18" charset="0"/>
                        </a:rPr>
                        <a:t>h</a:t>
                      </a:r>
                      <a:r>
                        <a:rPr lang="en-US" sz="1600" u="none" strike="noStrike" baseline="-25000" dirty="0"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r>
                        <a:rPr lang="en-US" sz="1600" u="none" strike="noStrike" dirty="0">
                          <a:effectLst/>
                          <a:latin typeface="Garamond" panose="02020404030301010803" pitchFamily="18" charset="0"/>
                        </a:rPr>
                        <a:t> (cm)</a:t>
                      </a:r>
                      <a:endParaRPr lang="en-US" sz="1600" b="1" i="0" u="none" strike="noStrike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Garamond" panose="02020404030301010803" pitchFamily="18" charset="0"/>
                        </a:rPr>
                        <a:t>h</a:t>
                      </a:r>
                      <a:r>
                        <a:rPr lang="en-US" sz="1600" u="none" strike="noStrike" baseline="-25000" dirty="0">
                          <a:effectLst/>
                          <a:latin typeface="Garamond" panose="02020404030301010803" pitchFamily="18" charset="0"/>
                        </a:rPr>
                        <a:t>2</a:t>
                      </a:r>
                      <a:r>
                        <a:rPr lang="en-US" sz="1600" u="none" strike="noStrike" dirty="0">
                          <a:effectLst/>
                          <a:latin typeface="Garamond" panose="02020404030301010803" pitchFamily="18" charset="0"/>
                        </a:rPr>
                        <a:t> (cm)</a:t>
                      </a:r>
                      <a:endParaRPr lang="en-US" sz="1600" b="1" i="0" u="none" strike="noStrike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Garamond" panose="02020404030301010803" pitchFamily="18" charset="0"/>
                        </a:rPr>
                        <a:t>D</a:t>
                      </a:r>
                      <a:r>
                        <a:rPr lang="en-US" sz="1600" u="none" strike="noStrike" baseline="-25000" dirty="0">
                          <a:effectLst/>
                          <a:latin typeface="Garamond" panose="02020404030301010803" pitchFamily="18" charset="0"/>
                        </a:rPr>
                        <a:t>o</a:t>
                      </a:r>
                      <a:r>
                        <a:rPr lang="en-US" sz="1600" u="none" strike="noStrike" dirty="0">
                          <a:effectLst/>
                          <a:latin typeface="Garamond" panose="02020404030301010803" pitchFamily="18" charset="0"/>
                        </a:rPr>
                        <a:t> (mm)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Garamond" panose="02020404030301010803" pitchFamily="18" charset="0"/>
                        </a:rPr>
                        <a:t>D</a:t>
                      </a:r>
                      <a:r>
                        <a:rPr lang="en-US" sz="1600" u="none" strike="noStrike" baseline="-25000" dirty="0"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r>
                        <a:rPr lang="en-US" sz="1600" u="none" strike="noStrike" dirty="0">
                          <a:effectLst/>
                          <a:latin typeface="Garamond" panose="02020404030301010803" pitchFamily="18" charset="0"/>
                        </a:rPr>
                        <a:t> (cm)</a:t>
                      </a:r>
                      <a:endParaRPr lang="en-US" sz="1600" b="1" i="0" u="none" strike="noStrike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5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Garamond" panose="02020404030301010803" pitchFamily="18" charset="0"/>
                        </a:rPr>
                        <a:t>11</a:t>
                      </a:r>
                      <a:endParaRPr lang="en-US" sz="1600" b="0" i="0" u="none" strike="noStrike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Garamond" panose="02020404030301010803" pitchFamily="18" charset="0"/>
                        </a:rPr>
                        <a:t>13.44</a:t>
                      </a:r>
                      <a:endParaRPr lang="en-US" sz="1600" b="0" i="0" u="none" strike="noStrike" dirty="0">
                        <a:solidFill>
                          <a:srgbClr val="0061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Garamond" panose="02020404030301010803" pitchFamily="18" charset="0"/>
                        </a:rPr>
                        <a:t>10</a:t>
                      </a:r>
                      <a:endParaRPr lang="en-US" sz="1600" b="0" i="0" u="none" strike="noStrike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Garamond" panose="02020404030301010803" pitchFamily="18" charset="0"/>
                        </a:rPr>
                        <a:t>2.5</a:t>
                      </a:r>
                      <a:endParaRPr lang="en-US" sz="1600" b="0" i="0" u="none" strike="noStrike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Garamond" panose="02020404030301010803" pitchFamily="18" charset="0"/>
                        </a:rPr>
                        <a:t>5.8</a:t>
                      </a:r>
                      <a:endParaRPr lang="en-US" sz="1600" b="0" i="0" u="none" strike="noStrike">
                        <a:solidFill>
                          <a:srgbClr val="0061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Garamond" panose="02020404030301010803" pitchFamily="18" charset="0"/>
                        </a:rPr>
                        <a:t>5.36</a:t>
                      </a:r>
                      <a:endParaRPr lang="en-US" sz="1600" b="0" i="0" u="none" strike="noStrike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5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Garamond" panose="02020404030301010803" pitchFamily="18" charset="0"/>
                        </a:rPr>
                        <a:t>12</a:t>
                      </a:r>
                      <a:endParaRPr lang="en-US" sz="1600" b="0" i="0" u="none" strike="noStrike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Garamond" panose="02020404030301010803" pitchFamily="18" charset="0"/>
                        </a:rPr>
                        <a:t>13.12</a:t>
                      </a:r>
                      <a:endParaRPr lang="en-US" sz="1600" b="0" i="0" u="none" strike="noStrike" dirty="0">
                        <a:solidFill>
                          <a:srgbClr val="0061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Garamond" panose="02020404030301010803" pitchFamily="18" charset="0"/>
                        </a:rPr>
                        <a:t>10</a:t>
                      </a:r>
                      <a:endParaRPr lang="en-US" sz="1600" b="0" i="0" u="none" strike="noStrike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Garamond" panose="02020404030301010803" pitchFamily="18" charset="0"/>
                        </a:rPr>
                        <a:t>2.5</a:t>
                      </a:r>
                      <a:endParaRPr lang="en-US" sz="1600" b="0" i="0" u="none" strike="noStrike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Garamond" panose="02020404030301010803" pitchFamily="18" charset="0"/>
                        </a:rPr>
                        <a:t>7</a:t>
                      </a:r>
                      <a:endParaRPr lang="en-US" sz="1600" b="0" i="0" u="none" strike="noStrike">
                        <a:solidFill>
                          <a:srgbClr val="0061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Garamond" panose="02020404030301010803" pitchFamily="18" charset="0"/>
                        </a:rPr>
                        <a:t>5.36</a:t>
                      </a:r>
                      <a:endParaRPr lang="en-US" sz="1600" b="0" i="0" u="none" strike="noStrike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95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Garamond" panose="02020404030301010803" pitchFamily="18" charset="0"/>
                        </a:rPr>
                        <a:t>21</a:t>
                      </a:r>
                      <a:endParaRPr lang="en-US" sz="1600" b="0" i="0" u="none" strike="noStrike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Garamond" panose="02020404030301010803" pitchFamily="18" charset="0"/>
                        </a:rPr>
                        <a:t>23.63</a:t>
                      </a:r>
                      <a:endParaRPr lang="en-US" sz="1600" b="0" i="0" u="none" strike="noStrike">
                        <a:solidFill>
                          <a:srgbClr val="0061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Garamond" panose="02020404030301010803" pitchFamily="18" charset="0"/>
                        </a:rPr>
                        <a:t>10</a:t>
                      </a:r>
                      <a:endParaRPr lang="en-US" sz="1600" b="0" i="0" u="none" strike="noStrike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Garamond" panose="02020404030301010803" pitchFamily="18" charset="0"/>
                        </a:rPr>
                        <a:t>2.5</a:t>
                      </a:r>
                      <a:endParaRPr lang="en-US" sz="1600" b="0" i="0" u="none" strike="noStrike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Garamond" panose="02020404030301010803" pitchFamily="18" charset="0"/>
                        </a:rPr>
                        <a:t>5.8</a:t>
                      </a:r>
                      <a:endParaRPr lang="en-US" sz="1600" b="0" i="0" u="none" strike="noStrike" dirty="0">
                        <a:solidFill>
                          <a:srgbClr val="0061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Garamond" panose="02020404030301010803" pitchFamily="18" charset="0"/>
                        </a:rPr>
                        <a:t>9.33</a:t>
                      </a:r>
                      <a:endParaRPr lang="en-US" sz="1600" b="0" i="0" u="none" strike="noStrike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95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Garamond" panose="02020404030301010803" pitchFamily="18" charset="0"/>
                        </a:rPr>
                        <a:t>22</a:t>
                      </a:r>
                      <a:endParaRPr lang="en-US" sz="1600" b="0" i="0" u="none" strike="noStrike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Garamond" panose="02020404030301010803" pitchFamily="18" charset="0"/>
                        </a:rPr>
                        <a:t>23.34</a:t>
                      </a:r>
                      <a:endParaRPr lang="en-US" sz="1600" b="0" i="0" u="none" strike="noStrike">
                        <a:solidFill>
                          <a:srgbClr val="0061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Garamond" panose="02020404030301010803" pitchFamily="18" charset="0"/>
                        </a:rPr>
                        <a:t>10</a:t>
                      </a:r>
                      <a:endParaRPr lang="en-US" sz="1600" b="0" i="0" u="none" strike="noStrike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Garamond" panose="02020404030301010803" pitchFamily="18" charset="0"/>
                        </a:rPr>
                        <a:t>2.5</a:t>
                      </a:r>
                      <a:endParaRPr lang="en-US" sz="1600" b="0" i="0" u="none" strike="noStrike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Garamond" panose="02020404030301010803" pitchFamily="18" charset="0"/>
                        </a:rPr>
                        <a:t>7</a:t>
                      </a:r>
                      <a:endParaRPr lang="en-US" sz="1600" b="0" i="0" u="none" strike="noStrike" dirty="0">
                        <a:solidFill>
                          <a:srgbClr val="0061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Garamond" panose="02020404030301010803" pitchFamily="18" charset="0"/>
                        </a:rPr>
                        <a:t>9.33</a:t>
                      </a:r>
                      <a:endParaRPr lang="en-US" sz="1600" b="0" i="0" u="none" strike="noStrike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5969727" y="3755998"/>
            <a:ext cx="2765971" cy="2427759"/>
            <a:chOff x="6105007" y="3677008"/>
            <a:chExt cx="2597406" cy="240775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05007" y="3682164"/>
              <a:ext cx="2597406" cy="240260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881487" y="3677008"/>
              <a:ext cx="1077730" cy="2149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591869" y="1545499"/>
            <a:ext cx="1197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</a:rPr>
              <a:t>Hopper 11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91869" y="4138373"/>
            <a:ext cx="1296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</a:rPr>
              <a:t>Hopper 22</a:t>
            </a:r>
          </a:p>
        </p:txBody>
      </p:sp>
    </p:spTree>
    <p:extLst>
      <p:ext uri="{BB962C8B-B14F-4D97-AF65-F5344CB8AC3E}">
        <p14:creationId xmlns:p14="http://schemas.microsoft.com/office/powerpoint/2010/main" val="3734330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Benchmark problem – Simulation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224691"/>
              </p:ext>
            </p:extLst>
          </p:nvPr>
        </p:nvGraphicFramePr>
        <p:xfrm>
          <a:off x="286870" y="2430035"/>
          <a:ext cx="4921623" cy="24384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68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48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85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Garamond" panose="02020404030301010803" pitchFamily="18" charset="0"/>
                        </a:rPr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Garamond" panose="02020404030301010803" pitchFamily="18" charset="0"/>
                        </a:rPr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Garamond" panose="02020404030301010803" pitchFamily="18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117">
                <a:tc>
                  <a:txBody>
                    <a:bodyPr/>
                    <a:lstStyle/>
                    <a:p>
                      <a:r>
                        <a:rPr lang="el-GR" sz="1400" dirty="0">
                          <a:latin typeface="Garamond" panose="02020404030301010803" pitchFamily="18" charset="0"/>
                        </a:rPr>
                        <a:t>θ</a:t>
                      </a:r>
                      <a:endParaRPr lang="en-US" sz="14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aramond" panose="02020404030301010803" pitchFamily="18" charset="0"/>
                        </a:rPr>
                        <a:t>Alex angle/cone</a:t>
                      </a:r>
                      <a:r>
                        <a:rPr lang="en-US" sz="1400" baseline="0" dirty="0">
                          <a:latin typeface="Garamond" panose="02020404030301010803" pitchFamily="18" charset="0"/>
                        </a:rPr>
                        <a:t> half-angle</a:t>
                      </a:r>
                      <a:endParaRPr lang="en-US" sz="14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aramond" panose="02020404030301010803" pitchFamily="18" charset="0"/>
                        </a:rPr>
                        <a:t>13.4°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36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aramond" panose="02020404030301010803" pitchFamily="18" charset="0"/>
                        </a:rPr>
                        <a:t>D</a:t>
                      </a:r>
                      <a:r>
                        <a:rPr lang="en-US" sz="1400" baseline="-25000" dirty="0">
                          <a:latin typeface="Garamond" panose="02020404030301010803" pitchFamily="18" charset="0"/>
                        </a:rPr>
                        <a:t>0</a:t>
                      </a:r>
                      <a:endParaRPr lang="en-US" sz="1400" i="0" baseline="-250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aramond" panose="02020404030301010803" pitchFamily="18" charset="0"/>
                        </a:rPr>
                        <a:t>Orifice 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aramond" panose="02020404030301010803" pitchFamily="18" charset="0"/>
                        </a:rPr>
                        <a:t>5.8</a:t>
                      </a:r>
                      <a:r>
                        <a:rPr lang="en-US" sz="1400" baseline="0" dirty="0">
                          <a:latin typeface="Garamond" panose="02020404030301010803" pitchFamily="18" charset="0"/>
                        </a:rPr>
                        <a:t> mm</a:t>
                      </a:r>
                      <a:endParaRPr lang="en-US" sz="14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Garamond" panose="02020404030301010803" pitchFamily="18" charset="0"/>
                        </a:rPr>
                        <a:t>h</a:t>
                      </a:r>
                      <a:r>
                        <a:rPr lang="en-US" sz="1400" baseline="-25000" dirty="0">
                          <a:latin typeface="Garamond" panose="02020404030301010803" pitchFamily="18" charset="0"/>
                        </a:rPr>
                        <a:t>0</a:t>
                      </a:r>
                      <a:endParaRPr lang="en-US" sz="1400" i="0" baseline="-250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aramond" panose="02020404030301010803" pitchFamily="18" charset="0"/>
                        </a:rPr>
                        <a:t>Stem height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aramond" panose="02020404030301010803" pitchFamily="18" charset="0"/>
                        </a:rPr>
                        <a:t>25.0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aramond" panose="02020404030301010803" pitchFamily="18" charset="0"/>
                        </a:rPr>
                        <a:t>D</a:t>
                      </a:r>
                      <a:r>
                        <a:rPr lang="en-US" sz="1400" baseline="-25000" dirty="0">
                          <a:latin typeface="Garamond" panose="02020404030301010803" pitchFamily="18" charset="0"/>
                        </a:rPr>
                        <a:t>1</a:t>
                      </a:r>
                      <a:endParaRPr lang="en-US" sz="14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aramond" panose="02020404030301010803" pitchFamily="18" charset="0"/>
                        </a:rPr>
                        <a:t>Funnel 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aramond" panose="02020404030301010803" pitchFamily="18" charset="0"/>
                        </a:rPr>
                        <a:t>53.6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aseline="0" dirty="0">
                          <a:latin typeface="Garamond" panose="02020404030301010803" pitchFamily="18" charset="0"/>
                        </a:rPr>
                        <a:t>h</a:t>
                      </a:r>
                      <a:r>
                        <a:rPr lang="en-US" sz="1400" baseline="-25000" dirty="0">
                          <a:latin typeface="Garamond" panose="02020404030301010803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aramond" panose="02020404030301010803" pitchFamily="18" charset="0"/>
                        </a:rPr>
                        <a:t>Funnel height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aramond" panose="02020404030301010803" pitchFamily="18" charset="0"/>
                        </a:rPr>
                        <a:t>100.0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aramond" panose="02020404030301010803" pitchFamily="18" charset="0"/>
                        </a:rPr>
                        <a:t>D</a:t>
                      </a:r>
                      <a:r>
                        <a:rPr lang="en-US" sz="1400" baseline="-25000" dirty="0">
                          <a:latin typeface="Garamond" panose="02020404030301010803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aramond" panose="02020404030301010803" pitchFamily="18" charset="0"/>
                        </a:rPr>
                        <a:t>Collector 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aramond" panose="02020404030301010803" pitchFamily="18" charset="0"/>
                        </a:rPr>
                        <a:t>65.0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aramond" panose="02020404030301010803" pitchFamily="18" charset="0"/>
                        </a:rPr>
                        <a:t>h</a:t>
                      </a:r>
                      <a:r>
                        <a:rPr lang="en-US" sz="1400" baseline="-25000" dirty="0">
                          <a:latin typeface="Garamond" panose="02020404030301010803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aramond" panose="02020404030301010803" pitchFamily="18" charset="0"/>
                        </a:rPr>
                        <a:t>Distance of hopper exit from the 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aramond" panose="02020404030301010803" pitchFamily="18" charset="0"/>
                        </a:rPr>
                        <a:t>35.0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975" y="1956607"/>
            <a:ext cx="3368687" cy="313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29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Development and application of a systematic VVUQ approach</a:t>
            </a:r>
          </a:p>
          <a:p>
            <a:pPr lvl="1"/>
            <a:r>
              <a:rPr lang="en-US" dirty="0"/>
              <a:t>Need for extending the existing Standards</a:t>
            </a:r>
          </a:p>
          <a:p>
            <a:pPr lvl="1"/>
            <a:r>
              <a:rPr lang="en-US" dirty="0"/>
              <a:t>Survey of subject matter experts and tollgates for review</a:t>
            </a:r>
          </a:p>
          <a:p>
            <a:pPr lvl="1"/>
            <a:r>
              <a:rPr lang="en-US" dirty="0"/>
              <a:t>Design of experiments for systematic simulation and experiment campaigns</a:t>
            </a:r>
          </a:p>
          <a:p>
            <a:pPr lvl="1"/>
            <a:endParaRPr lang="en-US" dirty="0"/>
          </a:p>
          <a:p>
            <a:r>
              <a:rPr lang="en-US" dirty="0"/>
              <a:t>Benchmark problem and preliminary experiments: Hopper discharge</a:t>
            </a:r>
          </a:p>
          <a:p>
            <a:pPr lvl="1"/>
            <a:r>
              <a:rPr lang="en-US" dirty="0"/>
              <a:t>Bench-scale experiments to enable a quick turnaround for Discrete Element Modeling (DEM) simulations</a:t>
            </a:r>
          </a:p>
          <a:p>
            <a:pPr lvl="1"/>
            <a:r>
              <a:rPr lang="en-US" dirty="0"/>
              <a:t>Design criteria to ensure mass flow operation mode</a:t>
            </a:r>
          </a:p>
          <a:p>
            <a:endParaRPr lang="en-US" dirty="0"/>
          </a:p>
          <a:p>
            <a:r>
              <a:rPr lang="en-US" dirty="0"/>
              <a:t>Preliminary results from MFIX-DEM simulation campaign</a:t>
            </a:r>
          </a:p>
          <a:p>
            <a:pPr lvl="1"/>
            <a:r>
              <a:rPr lang="en-US" dirty="0"/>
              <a:t>Screening study for identifying the most important factors qualitatively</a:t>
            </a:r>
          </a:p>
          <a:p>
            <a:pPr lvl="1"/>
            <a:r>
              <a:rPr lang="en-US" dirty="0"/>
              <a:t>Sensitivity analysis of model parameters on the quantities of interest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980768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Extended VVUQ roadmap for multiphase flows - NETL</a:t>
            </a:r>
          </a:p>
        </p:txBody>
      </p:sp>
      <p:grpSp>
        <p:nvGrpSpPr>
          <p:cNvPr id="1541" name="Group 1540"/>
          <p:cNvGrpSpPr/>
          <p:nvPr/>
        </p:nvGrpSpPr>
        <p:grpSpPr>
          <a:xfrm>
            <a:off x="1457665" y="1189939"/>
            <a:ext cx="4279747" cy="4968814"/>
            <a:chOff x="202971" y="1220935"/>
            <a:chExt cx="5732880" cy="5047414"/>
          </a:xfrm>
        </p:grpSpPr>
        <p:cxnSp>
          <p:nvCxnSpPr>
            <p:cNvPr id="1525" name="Straight Connector 1524"/>
            <p:cNvCxnSpPr/>
            <p:nvPr/>
          </p:nvCxnSpPr>
          <p:spPr>
            <a:xfrm>
              <a:off x="202971" y="1220935"/>
              <a:ext cx="0" cy="5047414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8" name="Straight Connector 1527"/>
            <p:cNvCxnSpPr/>
            <p:nvPr/>
          </p:nvCxnSpPr>
          <p:spPr>
            <a:xfrm>
              <a:off x="202971" y="1220935"/>
              <a:ext cx="3919578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0" name="Straight Connector 1529"/>
            <p:cNvCxnSpPr/>
            <p:nvPr/>
          </p:nvCxnSpPr>
          <p:spPr>
            <a:xfrm>
              <a:off x="4138047" y="1220935"/>
              <a:ext cx="0" cy="56376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2" name="Straight Connector 1531"/>
            <p:cNvCxnSpPr/>
            <p:nvPr/>
          </p:nvCxnSpPr>
          <p:spPr>
            <a:xfrm>
              <a:off x="4122549" y="1784695"/>
              <a:ext cx="181330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4" name="Straight Connector 1533"/>
            <p:cNvCxnSpPr/>
            <p:nvPr/>
          </p:nvCxnSpPr>
          <p:spPr>
            <a:xfrm>
              <a:off x="5935851" y="1784695"/>
              <a:ext cx="0" cy="3128957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6" name="Straight Connector 1535"/>
            <p:cNvCxnSpPr/>
            <p:nvPr/>
          </p:nvCxnSpPr>
          <p:spPr>
            <a:xfrm flipH="1">
              <a:off x="4138047" y="4874583"/>
              <a:ext cx="1797804" cy="1393766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0" name="Straight Connector 1539"/>
            <p:cNvCxnSpPr/>
            <p:nvPr/>
          </p:nvCxnSpPr>
          <p:spPr>
            <a:xfrm flipH="1">
              <a:off x="202971" y="6268349"/>
              <a:ext cx="3935076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930" y="1170135"/>
            <a:ext cx="3582352" cy="50907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665" y="1668040"/>
            <a:ext cx="2104906" cy="427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6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516" y="1149783"/>
            <a:ext cx="3368687" cy="31365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2972" y="1149783"/>
            <a:ext cx="4853122" cy="503397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Granular discharge through conical hopper commonly seen in industries (chemical, pharmaceutical, food, mining) </a:t>
            </a:r>
          </a:p>
          <a:p>
            <a:endParaRPr lang="en-US" dirty="0"/>
          </a:p>
          <a:p>
            <a:r>
              <a:rPr lang="en-US" dirty="0"/>
              <a:t>Solution methodology: Alternating use of Force-displacement law and Newton’s second law of motion. Time step size based on spring stiffness provided by the user (fixed).</a:t>
            </a:r>
          </a:p>
          <a:p>
            <a:endParaRPr lang="en-US" dirty="0"/>
          </a:p>
          <a:p>
            <a:r>
              <a:rPr lang="en-US" dirty="0"/>
              <a:t>Simplified hydrodynamics to focus on particle-particle and particle-wall interactions. Interfacial gas is neglected (High Bagnold number).</a:t>
            </a:r>
          </a:p>
          <a:p>
            <a:endParaRPr lang="en-US" dirty="0"/>
          </a:p>
          <a:p>
            <a:r>
              <a:rPr lang="en-US" dirty="0"/>
              <a:t>Isolating uncertainties due to model parameters related to particle-particle and particle-wall interactions from the other sources including </a:t>
            </a:r>
            <a:r>
              <a:rPr lang="en-US" dirty="0" err="1"/>
              <a:t>spatio</a:t>
            </a:r>
            <a:r>
              <a:rPr lang="en-US" dirty="0"/>
              <a:t>-temporal discretization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Benchmark problem – Hopper flow</a:t>
            </a:r>
          </a:p>
        </p:txBody>
      </p:sp>
      <p:pic>
        <p:nvPicPr>
          <p:cNvPr id="111" name="Picture 1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536" y="4233647"/>
            <a:ext cx="3852887" cy="195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11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Survey pertaining to experiments and DEM simulations was carried out with the subject matter experts to collaboratively identify:</a:t>
            </a:r>
          </a:p>
          <a:p>
            <a:pPr lvl="1"/>
            <a:r>
              <a:rPr lang="en-US" dirty="0"/>
              <a:t>Quantities of interest (or response variables)</a:t>
            </a:r>
          </a:p>
          <a:p>
            <a:pPr lvl="1"/>
            <a:r>
              <a:rPr lang="en-US" dirty="0"/>
              <a:t>Control variables, which are to be varied systematically</a:t>
            </a:r>
          </a:p>
          <a:p>
            <a:pPr lvl="1"/>
            <a:r>
              <a:rPr lang="en-US" dirty="0"/>
              <a:t>Held-constant factors for experiments and modeling</a:t>
            </a:r>
          </a:p>
          <a:p>
            <a:pPr lvl="1"/>
            <a:r>
              <a:rPr lang="en-US" dirty="0"/>
              <a:t>Known nuisance factors for the experiments</a:t>
            </a:r>
          </a:p>
          <a:p>
            <a:endParaRPr lang="en-US" dirty="0"/>
          </a:p>
          <a:p>
            <a:r>
              <a:rPr lang="en-US" dirty="0"/>
              <a:t>Based on the feedback, 10 control variables were identified for DEM simulations as important but without any consistent and objective ranking of importance</a:t>
            </a:r>
          </a:p>
          <a:p>
            <a:pPr lvl="1"/>
            <a:r>
              <a:rPr lang="en-US" dirty="0"/>
              <a:t>No agreement among subject matter experts in importance ranking</a:t>
            </a:r>
          </a:p>
          <a:p>
            <a:endParaRPr lang="en-US" dirty="0"/>
          </a:p>
          <a:p>
            <a:r>
              <a:rPr lang="en-US" dirty="0"/>
              <a:t>Screening study performed to identify the most influential parameters on the response variables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Survey of Subject Matter Experts</a:t>
            </a:r>
          </a:p>
        </p:txBody>
      </p:sp>
    </p:spTree>
    <p:extLst>
      <p:ext uri="{BB962C8B-B14F-4D97-AF65-F5344CB8AC3E}">
        <p14:creationId xmlns:p14="http://schemas.microsoft.com/office/powerpoint/2010/main" val="1385422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illustration of survey:</a:t>
            </a:r>
            <a:br>
              <a:rPr lang="en-US" dirty="0"/>
            </a:br>
            <a:r>
              <a:rPr lang="en-US" dirty="0"/>
              <a:t>- </a:t>
            </a:r>
            <a:r>
              <a:rPr lang="en-US" sz="2200" dirty="0"/>
              <a:t>Identification and Characterization of </a:t>
            </a:r>
            <a:br>
              <a:rPr lang="en-US" sz="2200" dirty="0"/>
            </a:br>
            <a:r>
              <a:rPr lang="en-US" sz="2200" dirty="0"/>
              <a:t>   Control Variables for CFD Simulations: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46" y="1599807"/>
            <a:ext cx="3960566" cy="39042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180" y="1283311"/>
            <a:ext cx="4013441" cy="473510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017273" y="3236180"/>
            <a:ext cx="437322" cy="12881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017273" y="4976792"/>
            <a:ext cx="437322" cy="10654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44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55000" lnSpcReduction="20000"/>
              </a:bodyPr>
              <a:lstStyle/>
              <a:p>
                <a:r>
                  <a:rPr lang="en-US" sz="3800" dirty="0"/>
                  <a:t>Morris One-at-a-time (MOAT): Computationally efficient for screening study involving a large parameter space</a:t>
                </a:r>
              </a:p>
              <a:p>
                <a:endParaRPr lang="en-US" sz="2200" dirty="0"/>
              </a:p>
              <a:p>
                <a:r>
                  <a:rPr lang="en-US" sz="3800" dirty="0"/>
                  <a:t>Elementary effect: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1" i="1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sz="2500" b="1" i="1"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  <m:r>
                      <a:rPr lang="en-US" sz="25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5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5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sz="2500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d>
                          <m:dPr>
                            <m:ctrlPr>
                              <a:rPr lang="en-US" sz="25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5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b="1" i="1"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lang="en-US" sz="2500" b="1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sz="2500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5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b="1" i="1"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lang="en-US" sz="2500" b="1" i="1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  <m:r>
                              <a:rPr lang="en-US" sz="2500" b="1" i="1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sz="25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b="1" i="1"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lang="en-US" sz="2500" b="1" i="1">
                                    <a:latin typeface="Cambria Math" panose="02040503050406030204" pitchFamily="18" charset="0"/>
                                  </a:rPr>
                                  <m:t>𝒋</m:t>
                                </m:r>
                                <m:r>
                                  <a:rPr lang="en-US" sz="2500" b="1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500" b="1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sz="2500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5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lang="en-US" sz="2500" b="1" i="1">
                                    <a:latin typeface="Cambria Math" panose="02040503050406030204" pitchFamily="18" charset="0"/>
                                  </a:rPr>
                                  <m:t>𝒋</m:t>
                                </m:r>
                              </m:sub>
                            </m:sSub>
                            <m:r>
                              <a:rPr lang="en-US" sz="2500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5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∆,</m:t>
                            </m:r>
                            <m:sSub>
                              <m:sSubPr>
                                <m:ctrlPr>
                                  <a:rPr lang="en-US" sz="25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lang="en-US" sz="2500" b="1" i="1">
                                    <a:latin typeface="Cambria Math" panose="02040503050406030204" pitchFamily="18" charset="0"/>
                                  </a:rPr>
                                  <m:t>𝒋</m:t>
                                </m:r>
                                <m:r>
                                  <a:rPr lang="en-US" sz="2500" b="1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500" b="1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sz="2500" b="1" i="1">
                                <a:latin typeface="Cambria Math" panose="02040503050406030204" pitchFamily="18" charset="0"/>
                              </a:rPr>
                              <m:t>,..,</m:t>
                            </m:r>
                            <m:sSub>
                              <m:sSubPr>
                                <m:ctrlPr>
                                  <a:rPr lang="en-US" sz="25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lang="en-US" sz="2500" b="1" i="1">
                                    <a:latin typeface="Cambria Math" panose="02040503050406030204" pitchFamily="18" charset="0"/>
                                  </a:rPr>
                                  <m:t>𝒎</m:t>
                                </m:r>
                              </m:sub>
                            </m:sSub>
                          </m:e>
                        </m:d>
                        <m:r>
                          <a:rPr lang="en-US" sz="2500" b="1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5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sz="2500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d>
                          <m:dPr>
                            <m:ctrlPr>
                              <a:rPr lang="en-US" sz="25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5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b="1" i="1"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lang="en-US" sz="2500" b="1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sz="2500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5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b="1" i="1"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lang="en-US" sz="2500" b="1" i="1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  <m:r>
                              <a:rPr lang="en-US" sz="2500" b="1" i="1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sz="25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b="1" i="1"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lang="en-US" sz="2500" b="1" i="1">
                                    <a:latin typeface="Cambria Math" panose="02040503050406030204" pitchFamily="18" charset="0"/>
                                  </a:rPr>
                                  <m:t>𝒋</m:t>
                                </m:r>
                                <m:r>
                                  <a:rPr lang="en-US" sz="2500" b="1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500" b="1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sz="2500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5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lang="en-US" sz="2500" b="1" i="1">
                                    <a:latin typeface="Cambria Math" panose="02040503050406030204" pitchFamily="18" charset="0"/>
                                  </a:rPr>
                                  <m:t>𝒋</m:t>
                                </m:r>
                              </m:sub>
                            </m:sSub>
                            <m:r>
                              <a:rPr lang="en-US" sz="25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5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lang="en-US" sz="2500" b="1" i="1">
                                    <a:latin typeface="Cambria Math" panose="02040503050406030204" pitchFamily="18" charset="0"/>
                                  </a:rPr>
                                  <m:t>𝒋</m:t>
                                </m:r>
                                <m:r>
                                  <a:rPr lang="en-US" sz="2500" b="1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500" b="1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sz="2500" b="1" i="1">
                                <a:latin typeface="Cambria Math" panose="02040503050406030204" pitchFamily="18" charset="0"/>
                              </a:rPr>
                              <m:t>,..,</m:t>
                            </m:r>
                            <m:sSub>
                              <m:sSubPr>
                                <m:ctrlPr>
                                  <a:rPr lang="en-US" sz="25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lang="en-US" sz="2500" b="1" i="1">
                                    <a:latin typeface="Cambria Math" panose="02040503050406030204" pitchFamily="18" charset="0"/>
                                  </a:rPr>
                                  <m:t>𝒎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US" sz="25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den>
                    </m:f>
                  </m:oMath>
                </a14:m>
                <a:endParaRPr lang="en-US" sz="2500" dirty="0"/>
              </a:p>
              <a:p>
                <a:endParaRPr lang="en-US" sz="2200" dirty="0"/>
              </a:p>
              <a:p>
                <a:r>
                  <a:rPr lang="en-US" sz="3800" dirty="0"/>
                  <a:t>Global effect: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2500" b="1" i="1"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  <m:r>
                      <a:rPr lang="en-US" sz="25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5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2500" b="1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5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500" b="1" i="1"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en-US" sz="2500" b="1" i="1">
                                        <a:latin typeface="Cambria Math" panose="02040503050406030204" pitchFamily="18" charset="0"/>
                                      </a:rPr>
                                      <m:t>𝒊𝒋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num>
                      <m:den>
                        <m:r>
                          <a:rPr lang="en-US" sz="2500" b="1" i="1">
                            <a:latin typeface="Cambria Math" panose="02040503050406030204" pitchFamily="18" charset="0"/>
                          </a:rPr>
                          <m:t>𝒓</m:t>
                        </m:r>
                      </m:den>
                    </m:f>
                    <m:r>
                      <a:rPr lang="en-US" sz="25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 </m:t>
                    </m:r>
                    <m:sSubSup>
                      <m:sSubSupPr>
                        <m:ctrlPr>
                          <a:rPr lang="en-US" sz="25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5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25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𝒊𝒋</m:t>
                        </m:r>
                      </m:sub>
                      <m:sup>
                        <m:r>
                          <a:rPr lang="en-US" sz="25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bSup>
                    <m:r>
                      <a:rPr lang="en-US" sz="25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5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5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2500" b="1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sz="2500" b="1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5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5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500" b="1" i="1">
                                            <a:latin typeface="Cambria Math" panose="02040503050406030204" pitchFamily="18" charset="0"/>
                                          </a:rPr>
                                          <m:t>𝒅</m:t>
                                        </m:r>
                                      </m:e>
                                      <m:sub>
                                        <m:r>
                                          <a:rPr lang="en-US" sz="2500" b="1" i="1">
                                            <a:latin typeface="Cambria Math" panose="02040503050406030204" pitchFamily="18" charset="0"/>
                                          </a:rPr>
                                          <m:t>𝒊𝒋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sz="2500" b="1" i="1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sz="2500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e>
                        </m:nary>
                        <m:sSup>
                          <m:sSupPr>
                            <m:ctrlPr>
                              <a:rPr lang="en-US" sz="25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5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lang="en-US" sz="25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5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500" b="1" i="1">
                                            <a:latin typeface="Cambria Math" panose="02040503050406030204" pitchFamily="18" charset="0"/>
                                          </a:rPr>
                                          <m:t>𝒅</m:t>
                                        </m:r>
                                      </m:e>
                                      <m:sub>
                                        <m:r>
                                          <a:rPr lang="en-US" sz="2500" b="1" i="1">
                                            <a:latin typeface="Cambria Math" panose="02040503050406030204" pitchFamily="18" charset="0"/>
                                          </a:rPr>
                                          <m:t>𝒊𝒋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d>
                          </m:e>
                          <m:sup>
                            <m:r>
                              <a:rPr lang="en-US" sz="25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sz="2500" b="1" i="1">
                            <a:latin typeface="Cambria Math" panose="02040503050406030204" pitchFamily="18" charset="0"/>
                          </a:rPr>
                          <m:t>𝒓</m:t>
                        </m:r>
                        <m:d>
                          <m:dPr>
                            <m:ctrlPr>
                              <a:rPr lang="en-US" sz="25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5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en-US" sz="25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5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e>
                        </m:d>
                      </m:den>
                    </m:f>
                    <m:r>
                      <a:rPr lang="en-US" sz="25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500" dirty="0"/>
              </a:p>
              <a:p>
                <a:endParaRPr lang="en-US" sz="2200" dirty="0"/>
              </a:p>
              <a:p>
                <a:r>
                  <a:rPr lang="en-US" sz="3800" dirty="0"/>
                  <a:t>Larger mean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3800" i="1"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</m:oMath>
                </a14:m>
                <a:r>
                  <a:rPr lang="en-US" sz="3800" dirty="0"/>
                  <a:t>)→ more sensitive </a:t>
                </a:r>
              </a:p>
              <a:p>
                <a:r>
                  <a:rPr lang="en-US" sz="3800" dirty="0"/>
                  <a:t>Larger variance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3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𝒊𝒋</m:t>
                        </m:r>
                      </m:sub>
                      <m:sup>
                        <m:r>
                          <a:rPr lang="en-US" sz="3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sz="3800" dirty="0"/>
                  <a:t>)→ more non-linearity/interactive effects</a:t>
                </a:r>
              </a:p>
              <a:p>
                <a:endParaRPr lang="en-US" sz="2200" dirty="0"/>
              </a:p>
              <a:p>
                <a:r>
                  <a:rPr lang="en-US" sz="3800" dirty="0"/>
                  <a:t>Computational model – Parameters considered based on Subject matter expert (SME) feedback</a:t>
                </a:r>
              </a:p>
              <a:p>
                <a:pPr marL="463550" lvl="1" indent="0">
                  <a:spcBef>
                    <a:spcPts val="0"/>
                  </a:spcBef>
                  <a:buNone/>
                </a:pPr>
                <a:r>
                  <a:rPr lang="en-US" sz="2500" dirty="0"/>
                  <a:t>x1:   Particle-Particle coefficient of friction</a:t>
                </a:r>
                <a:endParaRPr lang="en-US" sz="2500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63550" lvl="1" indent="0">
                  <a:spcBef>
                    <a:spcPts val="0"/>
                  </a:spcBef>
                  <a:buNone/>
                </a:pPr>
                <a:r>
                  <a:rPr lang="en-US" sz="2500" dirty="0"/>
                  <a:t>x2:   Particle-Wall coefficient of friction</a:t>
                </a:r>
              </a:p>
              <a:p>
                <a:pPr marL="463550" lvl="1" indent="0">
                  <a:spcBef>
                    <a:spcPts val="0"/>
                  </a:spcBef>
                  <a:buNone/>
                </a:pPr>
                <a:r>
                  <a:rPr lang="en-US" sz="2500" dirty="0"/>
                  <a:t>x3:   Particle-Particle coefficient of restitution</a:t>
                </a:r>
              </a:p>
              <a:p>
                <a:pPr marL="463550" lvl="1" indent="0">
                  <a:spcBef>
                    <a:spcPts val="0"/>
                  </a:spcBef>
                  <a:buNone/>
                </a:pPr>
                <a:r>
                  <a:rPr lang="en-US" sz="2500" dirty="0"/>
                  <a:t>x4:   Particle-Wall coefficient of restitution</a:t>
                </a:r>
              </a:p>
              <a:p>
                <a:pPr marL="463550" lvl="1" indent="0">
                  <a:spcBef>
                    <a:spcPts val="0"/>
                  </a:spcBef>
                  <a:buNone/>
                </a:pPr>
                <a:r>
                  <a:rPr lang="en-US" sz="2500" dirty="0"/>
                  <a:t>x5:   Particle-Particle LSD normal spring stiffness</a:t>
                </a:r>
              </a:p>
              <a:p>
                <a:pPr marL="463550" lvl="1" indent="0">
                  <a:spcBef>
                    <a:spcPts val="0"/>
                  </a:spcBef>
                  <a:buNone/>
                </a:pPr>
                <a:r>
                  <a:rPr lang="en-US" sz="2500" dirty="0"/>
                  <a:t>x6:   Particle-Wall LSD normal spring stiffness</a:t>
                </a:r>
              </a:p>
              <a:p>
                <a:pPr marL="463550" lvl="1" indent="0">
                  <a:spcBef>
                    <a:spcPts val="0"/>
                  </a:spcBef>
                  <a:buNone/>
                </a:pPr>
                <a:r>
                  <a:rPr lang="en-US" sz="2500" dirty="0"/>
                  <a:t>x7:   Particle-Particle LSD tangential spring stiffness coefficient</a:t>
                </a:r>
              </a:p>
              <a:p>
                <a:pPr marL="463550" lvl="1" indent="0">
                  <a:spcBef>
                    <a:spcPts val="0"/>
                  </a:spcBef>
                  <a:buNone/>
                </a:pPr>
                <a:r>
                  <a:rPr lang="en-US" sz="2500" dirty="0"/>
                  <a:t>x8:   Particle-Wall LSD tangential spring stiffness coefficient</a:t>
                </a:r>
              </a:p>
              <a:p>
                <a:pPr marL="463550" lvl="1" indent="0">
                  <a:spcBef>
                    <a:spcPts val="0"/>
                  </a:spcBef>
                  <a:buNone/>
                </a:pPr>
                <a:r>
                  <a:rPr lang="en-US" sz="2500" dirty="0"/>
                  <a:t>x9:   Particle-Particle LSD tangential spring stiffness damping coefficient</a:t>
                </a:r>
              </a:p>
              <a:p>
                <a:pPr marL="463550" lvl="1" indent="0">
                  <a:spcBef>
                    <a:spcPts val="0"/>
                  </a:spcBef>
                  <a:buNone/>
                </a:pPr>
                <a:r>
                  <a:rPr lang="en-US" sz="2500" dirty="0"/>
                  <a:t>x10: Particle-Wall LSD tangential spring stiffness damping coefficient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702" t="-2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Screening study</a:t>
            </a:r>
          </a:p>
        </p:txBody>
      </p:sp>
    </p:spTree>
    <p:extLst>
      <p:ext uri="{BB962C8B-B14F-4D97-AF65-F5344CB8AC3E}">
        <p14:creationId xmlns:p14="http://schemas.microsoft.com/office/powerpoint/2010/main" val="3495342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Screening study – Sampling</a:t>
            </a:r>
          </a:p>
        </p:txBody>
      </p:sp>
      <p:pic>
        <p:nvPicPr>
          <p:cNvPr id="4" name="Content Placeholder 3" descr="ScatterplotMatrix_n110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" b="-307"/>
          <a:stretch/>
        </p:blipFill>
        <p:spPr>
          <a:xfrm>
            <a:off x="287867" y="1193555"/>
            <a:ext cx="5249333" cy="4990107"/>
          </a:xfrm>
        </p:spPr>
      </p:pic>
      <p:sp>
        <p:nvSpPr>
          <p:cNvPr id="5" name="TextBox 4"/>
          <p:cNvSpPr txBox="1"/>
          <p:nvPr/>
        </p:nvSpPr>
        <p:spPr>
          <a:xfrm>
            <a:off x="5871882" y="4504718"/>
            <a:ext cx="3074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Morris method (MOAT)</a:t>
            </a:r>
          </a:p>
          <a:p>
            <a:r>
              <a:rPr lang="en-US" dirty="0">
                <a:latin typeface="Garamond" panose="02020404030301010803" pitchFamily="18" charset="0"/>
              </a:rPr>
              <a:t>No. of input parameters : 10</a:t>
            </a:r>
          </a:p>
          <a:p>
            <a:r>
              <a:rPr lang="en-US" dirty="0">
                <a:latin typeface="Garamond" panose="02020404030301010803" pitchFamily="18" charset="0"/>
              </a:rPr>
              <a:t>Preferred no. of trajectories: 10</a:t>
            </a:r>
          </a:p>
          <a:p>
            <a:r>
              <a:rPr lang="en-US" dirty="0">
                <a:latin typeface="Garamond" panose="02020404030301010803" pitchFamily="18" charset="0"/>
              </a:rPr>
              <a:t>Preferred sample size: 110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979924"/>
              </p:ext>
            </p:extLst>
          </p:nvPr>
        </p:nvGraphicFramePr>
        <p:xfrm>
          <a:off x="4241854" y="1193555"/>
          <a:ext cx="4631213" cy="2682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80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99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59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Garamond" panose="02020404030301010803" pitchFamily="18" charset="0"/>
                        </a:rPr>
                        <a:t>Uncertain input 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Garamond" panose="02020404030301010803" pitchFamily="18" charset="0"/>
                        </a:rPr>
                        <a:t>Lower bound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Garamond" panose="02020404030301010803" pitchFamily="18" charset="0"/>
                        </a:rPr>
                        <a:t>Upper bound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594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Garamond" panose="02020404030301010803" pitchFamily="18" charset="0"/>
                        </a:rPr>
                        <a:t>x1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Garamond" panose="02020404030301010803" pitchFamily="18" charset="0"/>
                        </a:rPr>
                        <a:t>PP friction coefficient</a:t>
                      </a:r>
                      <a:r>
                        <a:rPr lang="en-US" sz="1000" baseline="0" dirty="0">
                          <a:latin typeface="Garamond" panose="02020404030301010803" pitchFamily="18" charset="0"/>
                        </a:rPr>
                        <a:t> [−]</a:t>
                      </a:r>
                      <a:endParaRPr lang="en-US" sz="10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Garamond" panose="02020404030301010803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Garamond" panose="02020404030301010803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594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Garamond" panose="02020404030301010803" pitchFamily="18" charset="0"/>
                        </a:rPr>
                        <a:t>x2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Garamond" panose="02020404030301010803" pitchFamily="18" charset="0"/>
                        </a:rPr>
                        <a:t>PW friction coefficient</a:t>
                      </a:r>
                      <a:r>
                        <a:rPr lang="en-US" sz="1000" baseline="0" dirty="0">
                          <a:latin typeface="Garamond" panose="02020404030301010803" pitchFamily="18" charset="0"/>
                        </a:rPr>
                        <a:t> [−]</a:t>
                      </a:r>
                      <a:endParaRPr lang="en-US" sz="10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Garamond" panose="02020404030301010803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Garamond" panose="02020404030301010803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594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Garamond" panose="02020404030301010803" pitchFamily="18" charset="0"/>
                        </a:rPr>
                        <a:t>x3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Garamond" panose="02020404030301010803" pitchFamily="18" charset="0"/>
                        </a:rPr>
                        <a:t>PP restitution coefficient [</a:t>
                      </a:r>
                      <a:r>
                        <a:rPr lang="en-US" sz="1000" baseline="0" dirty="0">
                          <a:latin typeface="Garamond" panose="02020404030301010803" pitchFamily="18" charset="0"/>
                        </a:rPr>
                        <a:t>−</a:t>
                      </a:r>
                      <a:r>
                        <a:rPr lang="en-US" sz="1000" dirty="0">
                          <a:latin typeface="Garamond" panose="02020404030301010803" pitchFamily="18" charset="0"/>
                        </a:rPr>
                        <a:t>]</a:t>
                      </a:r>
                      <a:r>
                        <a:rPr lang="en-US" sz="1000" baseline="0" dirty="0">
                          <a:latin typeface="Garamond" panose="02020404030301010803" pitchFamily="18" charset="0"/>
                        </a:rPr>
                        <a:t> </a:t>
                      </a:r>
                      <a:endParaRPr lang="en-US" sz="10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Garamond" panose="02020404030301010803" pitchFamily="18" charset="0"/>
                        </a:rPr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Garamond" panose="02020404030301010803" pitchFamily="18" charset="0"/>
                        </a:rPr>
                        <a:t>0.99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594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Garamond" panose="02020404030301010803" pitchFamily="18" charset="0"/>
                        </a:rPr>
                        <a:t>x4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Garamond" panose="02020404030301010803" pitchFamily="18" charset="0"/>
                        </a:rPr>
                        <a:t>PW restitution coefficient</a:t>
                      </a:r>
                      <a:r>
                        <a:rPr lang="en-US" sz="1000" baseline="0" dirty="0">
                          <a:latin typeface="Garamond" panose="02020404030301010803" pitchFamily="18" charset="0"/>
                        </a:rPr>
                        <a:t> [−]</a:t>
                      </a:r>
                      <a:endParaRPr lang="en-US" sz="10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Garamond" panose="02020404030301010803" pitchFamily="18" charset="0"/>
                        </a:rPr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Garamond" panose="02020404030301010803" pitchFamily="18" charset="0"/>
                        </a:rPr>
                        <a:t>0.99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594">
                <a:tc>
                  <a:txBody>
                    <a:bodyPr/>
                    <a:lstStyle/>
                    <a:p>
                      <a:r>
                        <a:rPr lang="en-US" sz="1000">
                          <a:latin typeface="Garamond" panose="02020404030301010803" pitchFamily="18" charset="0"/>
                        </a:rPr>
                        <a:t>x5</a:t>
                      </a:r>
                      <a:endParaRPr lang="en-US" sz="10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Garamond" panose="02020404030301010803" pitchFamily="18" charset="0"/>
                        </a:rPr>
                        <a:t>PP normal spring</a:t>
                      </a:r>
                      <a:r>
                        <a:rPr lang="en-US" sz="1000" baseline="0" dirty="0">
                          <a:latin typeface="Garamond" panose="02020404030301010803" pitchFamily="18" charset="0"/>
                        </a:rPr>
                        <a:t> stiffness [N/m]</a:t>
                      </a:r>
                      <a:endParaRPr lang="en-US" sz="10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Garamond" panose="02020404030301010803" pitchFamily="18" charset="0"/>
                        </a:rPr>
                        <a:t>1.0E+02</a:t>
                      </a:r>
                      <a:endParaRPr lang="en-US" sz="1000" baseline="300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Garamond" panose="02020404030301010803" pitchFamily="18" charset="0"/>
                        </a:rPr>
                        <a:t>1.0E+06</a:t>
                      </a:r>
                      <a:endParaRPr lang="en-US" sz="1000" baseline="300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7594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Garamond" panose="02020404030301010803" pitchFamily="18" charset="0"/>
                        </a:rPr>
                        <a:t>x6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Garamond" panose="02020404030301010803" pitchFamily="18" charset="0"/>
                        </a:rPr>
                        <a:t>PW normal spring</a:t>
                      </a:r>
                      <a:r>
                        <a:rPr lang="en-US" sz="1000" baseline="0" dirty="0">
                          <a:latin typeface="Garamond" panose="02020404030301010803" pitchFamily="18" charset="0"/>
                        </a:rPr>
                        <a:t> stiffness [N/m]</a:t>
                      </a:r>
                      <a:endParaRPr lang="en-US" sz="10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Garamond" panose="02020404030301010803" pitchFamily="18" charset="0"/>
                        </a:rPr>
                        <a:t>1.0E+02</a:t>
                      </a:r>
                      <a:endParaRPr lang="en-US" sz="1000" baseline="300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Garamond" panose="02020404030301010803" pitchFamily="18" charset="0"/>
                        </a:rPr>
                        <a:t>1.0E+06</a:t>
                      </a:r>
                      <a:endParaRPr lang="en-US" sz="1000" baseline="300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7594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Garamond" panose="02020404030301010803" pitchFamily="18" charset="0"/>
                        </a:rPr>
                        <a:t>x7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Garamond" panose="02020404030301010803" pitchFamily="18" charset="0"/>
                        </a:rPr>
                        <a:t>PP tangential spring</a:t>
                      </a:r>
                      <a:r>
                        <a:rPr lang="en-US" sz="1000" baseline="0" dirty="0">
                          <a:latin typeface="Garamond" panose="02020404030301010803" pitchFamily="18" charset="0"/>
                        </a:rPr>
                        <a:t> stiffness coefficient [−]</a:t>
                      </a:r>
                      <a:endParaRPr lang="en-US" sz="10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Garamond" panose="02020404030301010803" pitchFamily="18" charset="0"/>
                        </a:rPr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Garamond" panose="02020404030301010803" pitchFamily="18" charset="0"/>
                        </a:rPr>
                        <a:t>0.9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7594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Garamond" panose="02020404030301010803" pitchFamily="18" charset="0"/>
                        </a:rPr>
                        <a:t>x8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Garamond" panose="02020404030301010803" pitchFamily="18" charset="0"/>
                        </a:rPr>
                        <a:t>PW tangential spring</a:t>
                      </a:r>
                      <a:r>
                        <a:rPr lang="en-US" sz="1000" baseline="0" dirty="0">
                          <a:latin typeface="Garamond" panose="02020404030301010803" pitchFamily="18" charset="0"/>
                        </a:rPr>
                        <a:t> stiffness coefficient [−]</a:t>
                      </a:r>
                      <a:endParaRPr lang="en-US" sz="10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Garamond" panose="02020404030301010803" pitchFamily="18" charset="0"/>
                        </a:rPr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Garamond" panose="02020404030301010803" pitchFamily="18" charset="0"/>
                        </a:rPr>
                        <a:t>0.9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7594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Garamond" panose="02020404030301010803" pitchFamily="18" charset="0"/>
                        </a:rPr>
                        <a:t>x9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Garamond" panose="02020404030301010803" pitchFamily="18" charset="0"/>
                        </a:rPr>
                        <a:t>PP tangential</a:t>
                      </a:r>
                      <a:r>
                        <a:rPr lang="en-US" sz="1000" baseline="0" dirty="0">
                          <a:latin typeface="Garamond" panose="02020404030301010803" pitchFamily="18" charset="0"/>
                        </a:rPr>
                        <a:t> damping factor [−]</a:t>
                      </a:r>
                      <a:endParaRPr lang="en-US" sz="10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Garamond" panose="02020404030301010803" pitchFamily="18" charset="0"/>
                        </a:rPr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Garamond" panose="02020404030301010803" pitchFamily="18" charset="0"/>
                        </a:rPr>
                        <a:t>0.9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7594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Garamond" panose="02020404030301010803" pitchFamily="18" charset="0"/>
                        </a:rPr>
                        <a:t>x10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Garamond" panose="02020404030301010803" pitchFamily="18" charset="0"/>
                        </a:rPr>
                        <a:t>PW tangential</a:t>
                      </a:r>
                      <a:r>
                        <a:rPr lang="en-US" sz="1000" baseline="0" dirty="0">
                          <a:latin typeface="Garamond" panose="02020404030301010803" pitchFamily="18" charset="0"/>
                        </a:rPr>
                        <a:t> damping factor [−]</a:t>
                      </a:r>
                      <a:endParaRPr lang="en-US" sz="10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Garamond" panose="02020404030301010803" pitchFamily="18" charset="0"/>
                        </a:rPr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Garamond" panose="02020404030301010803" pitchFamily="18" charset="0"/>
                        </a:rPr>
                        <a:t>0.9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3954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373838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TL 4X3 Template.potx" id="{5E7333F1-C3BB-44F7-AFA6-51C4489C6A6B}" vid="{36397DC0-688B-4C30-B11E-705C6980EF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NETL 4X3 Template</Template>
  <TotalTime>7184</TotalTime>
  <Words>1572</Words>
  <Application>Microsoft Office PowerPoint</Application>
  <PresentationFormat>On-screen Show (4:3)</PresentationFormat>
  <Paragraphs>308</Paragraphs>
  <Slides>24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Century Gothic</vt:lpstr>
      <vt:lpstr>Garamond</vt:lpstr>
      <vt:lpstr>Times New Roman</vt:lpstr>
      <vt:lpstr>Office Theme</vt:lpstr>
      <vt:lpstr>Development and Application of VVUQ Roadmap with Systematic Simulation and Experimental Campaigns Preliminary Demonstration: Granular Hopper Discharge</vt:lpstr>
      <vt:lpstr>Motivation</vt:lpstr>
      <vt:lpstr>Outline</vt:lpstr>
      <vt:lpstr>Extended VVUQ roadmap for multiphase flows - NETL</vt:lpstr>
      <vt:lpstr>Benchmark problem – Hopper flow</vt:lpstr>
      <vt:lpstr>Survey of Subject Matter Experts</vt:lpstr>
      <vt:lpstr>Example illustration of survey: - Identification and Characterization of     Control Variables for CFD Simulations:</vt:lpstr>
      <vt:lpstr>Screening study</vt:lpstr>
      <vt:lpstr>Screening study – Sampling</vt:lpstr>
      <vt:lpstr>Screening study – Results</vt:lpstr>
      <vt:lpstr>Global Sensitivity Analysis (GSA)</vt:lpstr>
      <vt:lpstr>Effect of sampling size on GSA</vt:lpstr>
      <vt:lpstr>Surrogate model for GSA</vt:lpstr>
      <vt:lpstr>Surrogate model quality</vt:lpstr>
      <vt:lpstr>Preliminary GSA results</vt:lpstr>
      <vt:lpstr>Preliminary GSA results</vt:lpstr>
      <vt:lpstr>Summary</vt:lpstr>
      <vt:lpstr>Appendix</vt:lpstr>
      <vt:lpstr>Preliminary GSA results</vt:lpstr>
      <vt:lpstr>Preliminary GSA results (cont’d)</vt:lpstr>
      <vt:lpstr>Surrogate model for GSA</vt:lpstr>
      <vt:lpstr>Benchmark problem – Preliminary experiments</vt:lpstr>
      <vt:lpstr>Benchmark problem – Preliminary experiments</vt:lpstr>
      <vt:lpstr>Benchmark problem – Simulation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 Cover Title</dc:title>
  <dc:creator>Musser, Jordan M.</dc:creator>
  <cp:lastModifiedBy>Avinash Vaidheeswaran</cp:lastModifiedBy>
  <cp:revision>420</cp:revision>
  <dcterms:created xsi:type="dcterms:W3CDTF">2017-04-07T13:22:16Z</dcterms:created>
  <dcterms:modified xsi:type="dcterms:W3CDTF">2017-08-08T16:06:48Z</dcterms:modified>
</cp:coreProperties>
</file>